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9" r:id="rId11"/>
    <p:sldId id="267" r:id="rId12"/>
    <p:sldId id="304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82" r:id="rId22"/>
    <p:sldId id="283" r:id="rId23"/>
    <p:sldId id="270" r:id="rId24"/>
    <p:sldId id="285" r:id="rId25"/>
    <p:sldId id="286" r:id="rId26"/>
    <p:sldId id="271" r:id="rId27"/>
    <p:sldId id="284" r:id="rId28"/>
    <p:sldId id="287" r:id="rId29"/>
    <p:sldId id="288" r:id="rId30"/>
    <p:sldId id="289" r:id="rId31"/>
    <p:sldId id="292" r:id="rId32"/>
    <p:sldId id="293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6" r:id="rId43"/>
    <p:sldId id="305" r:id="rId4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245B-6B6F-4D1C-B8B2-E2DFF2713CEF}" type="datetimeFigureOut">
              <a:rPr lang="nb-NO" smtClean="0"/>
              <a:t>21.08.2014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5B45-FD99-434A-B947-35C90F3E80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343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245B-6B6F-4D1C-B8B2-E2DFF2713CEF}" type="datetimeFigureOut">
              <a:rPr lang="nb-NO" smtClean="0"/>
              <a:t>21.08.2014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5B45-FD99-434A-B947-35C90F3E80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246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245B-6B6F-4D1C-B8B2-E2DFF2713CEF}" type="datetimeFigureOut">
              <a:rPr lang="nb-NO" smtClean="0"/>
              <a:t>21.08.2014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5B45-FD99-434A-B947-35C90F3E80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882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245B-6B6F-4D1C-B8B2-E2DFF2713CEF}" type="datetimeFigureOut">
              <a:rPr lang="nb-NO" smtClean="0"/>
              <a:t>21.08.2014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5B45-FD99-434A-B947-35C90F3E80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068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245B-6B6F-4D1C-B8B2-E2DFF2713CEF}" type="datetimeFigureOut">
              <a:rPr lang="nb-NO" smtClean="0"/>
              <a:t>21.08.2014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5B45-FD99-434A-B947-35C90F3E80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686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245B-6B6F-4D1C-B8B2-E2DFF2713CEF}" type="datetimeFigureOut">
              <a:rPr lang="nb-NO" smtClean="0"/>
              <a:t>21.08.2014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5B45-FD99-434A-B947-35C90F3E80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190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245B-6B6F-4D1C-B8B2-E2DFF2713CEF}" type="datetimeFigureOut">
              <a:rPr lang="nb-NO" smtClean="0"/>
              <a:t>21.08.2014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5B45-FD99-434A-B947-35C90F3E80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3139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245B-6B6F-4D1C-B8B2-E2DFF2713CEF}" type="datetimeFigureOut">
              <a:rPr lang="nb-NO" smtClean="0"/>
              <a:t>21.08.2014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5B45-FD99-434A-B947-35C90F3E80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266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245B-6B6F-4D1C-B8B2-E2DFF2713CEF}" type="datetimeFigureOut">
              <a:rPr lang="nb-NO" smtClean="0"/>
              <a:t>21.08.2014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5B45-FD99-434A-B947-35C90F3E80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196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245B-6B6F-4D1C-B8B2-E2DFF2713CEF}" type="datetimeFigureOut">
              <a:rPr lang="nb-NO" smtClean="0"/>
              <a:t>21.08.2014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5B45-FD99-434A-B947-35C90F3E80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154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245B-6B6F-4D1C-B8B2-E2DFF2713CEF}" type="datetimeFigureOut">
              <a:rPr lang="nb-NO" smtClean="0"/>
              <a:t>21.08.2014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5B45-FD99-434A-B947-35C90F3E80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220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D245B-6B6F-4D1C-B8B2-E2DFF2713CEF}" type="datetimeFigureOut">
              <a:rPr lang="nb-NO" smtClean="0"/>
              <a:t>21.08.2014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D5B45-FD99-434A-B947-35C90F3E80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801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92" y="2911177"/>
            <a:ext cx="41910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The </a:t>
            </a:r>
            <a:r>
              <a:rPr lang="nb-NO" dirty="0" err="1" smtClean="0">
                <a:solidFill>
                  <a:srgbClr val="C00000"/>
                </a:solidFill>
              </a:rPr>
              <a:t>Strong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err="1" smtClean="0">
                <a:solidFill>
                  <a:srgbClr val="C00000"/>
                </a:solidFill>
              </a:rPr>
              <a:t>Exponential</a:t>
            </a:r>
            <a:r>
              <a:rPr lang="nb-NO" dirty="0" smtClean="0">
                <a:solidFill>
                  <a:srgbClr val="C00000"/>
                </a:solidFill>
              </a:rPr>
              <a:t> Time </a:t>
            </a:r>
            <a:r>
              <a:rPr lang="nb-NO" dirty="0" err="1" smtClean="0">
                <a:solidFill>
                  <a:srgbClr val="C00000"/>
                </a:solidFill>
              </a:rPr>
              <a:t>Hypothesis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Daniel </a:t>
            </a:r>
            <a:r>
              <a:rPr lang="nb-NO" dirty="0" err="1" smtClean="0"/>
              <a:t>Lokshtnaov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0146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5726" y="2564904"/>
            <a:ext cx="1307507" cy="741444"/>
            <a:chOff x="155726" y="2564904"/>
            <a:chExt cx="1307507" cy="741444"/>
          </a:xfrm>
        </p:grpSpPr>
        <p:sp>
          <p:nvSpPr>
            <p:cNvPr id="7" name="Freeform 6"/>
            <p:cNvSpPr/>
            <p:nvPr/>
          </p:nvSpPr>
          <p:spPr>
            <a:xfrm rot="10800000">
              <a:off x="155726" y="2750871"/>
              <a:ext cx="1307507" cy="555477"/>
            </a:xfrm>
            <a:custGeom>
              <a:avLst/>
              <a:gdLst>
                <a:gd name="connsiteX0" fmla="*/ 0 w 1307507"/>
                <a:gd name="connsiteY0" fmla="*/ 42729 h 555477"/>
                <a:gd name="connsiteX1" fmla="*/ 94004 w 1307507"/>
                <a:gd name="connsiteY1" fmla="*/ 555477 h 555477"/>
                <a:gd name="connsiteX2" fmla="*/ 94004 w 1307507"/>
                <a:gd name="connsiteY2" fmla="*/ 42729 h 555477"/>
                <a:gd name="connsiteX3" fmla="*/ 205099 w 1307507"/>
                <a:gd name="connsiteY3" fmla="*/ 504202 h 555477"/>
                <a:gd name="connsiteX4" fmla="*/ 205099 w 1307507"/>
                <a:gd name="connsiteY4" fmla="*/ 111095 h 555477"/>
                <a:gd name="connsiteX5" fmla="*/ 324740 w 1307507"/>
                <a:gd name="connsiteY5" fmla="*/ 384561 h 555477"/>
                <a:gd name="connsiteX6" fmla="*/ 350378 w 1307507"/>
                <a:gd name="connsiteY6" fmla="*/ 205099 h 555477"/>
                <a:gd name="connsiteX7" fmla="*/ 470019 w 1307507"/>
                <a:gd name="connsiteY7" fmla="*/ 376015 h 555477"/>
                <a:gd name="connsiteX8" fmla="*/ 512748 w 1307507"/>
                <a:gd name="connsiteY8" fmla="*/ 188007 h 555477"/>
                <a:gd name="connsiteX9" fmla="*/ 589660 w 1307507"/>
                <a:gd name="connsiteY9" fmla="*/ 487110 h 555477"/>
                <a:gd name="connsiteX10" fmla="*/ 692210 w 1307507"/>
                <a:gd name="connsiteY10" fmla="*/ 196553 h 555477"/>
                <a:gd name="connsiteX11" fmla="*/ 760576 w 1307507"/>
                <a:gd name="connsiteY11" fmla="*/ 393107 h 555477"/>
                <a:gd name="connsiteX12" fmla="*/ 871671 w 1307507"/>
                <a:gd name="connsiteY12" fmla="*/ 145279 h 555477"/>
                <a:gd name="connsiteX13" fmla="*/ 880217 w 1307507"/>
                <a:gd name="connsiteY13" fmla="*/ 393107 h 555477"/>
                <a:gd name="connsiteX14" fmla="*/ 1247686 w 1307507"/>
                <a:gd name="connsiteY14" fmla="*/ 0 h 555477"/>
                <a:gd name="connsiteX15" fmla="*/ 991312 w 1307507"/>
                <a:gd name="connsiteY15" fmla="*/ 393107 h 555477"/>
                <a:gd name="connsiteX16" fmla="*/ 1307507 w 1307507"/>
                <a:gd name="connsiteY16" fmla="*/ 34183 h 55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7507" h="555477">
                  <a:moveTo>
                    <a:pt x="0" y="42729"/>
                  </a:moveTo>
                  <a:cubicBezTo>
                    <a:pt x="39168" y="299103"/>
                    <a:pt x="78337" y="555477"/>
                    <a:pt x="94004" y="555477"/>
                  </a:cubicBezTo>
                  <a:cubicBezTo>
                    <a:pt x="109671" y="555477"/>
                    <a:pt x="75488" y="51275"/>
                    <a:pt x="94004" y="42729"/>
                  </a:cubicBezTo>
                  <a:cubicBezTo>
                    <a:pt x="112520" y="34183"/>
                    <a:pt x="186583" y="492808"/>
                    <a:pt x="205099" y="504202"/>
                  </a:cubicBezTo>
                  <a:cubicBezTo>
                    <a:pt x="223615" y="515596"/>
                    <a:pt x="185159" y="131035"/>
                    <a:pt x="205099" y="111095"/>
                  </a:cubicBezTo>
                  <a:cubicBezTo>
                    <a:pt x="225039" y="91155"/>
                    <a:pt x="300527" y="368894"/>
                    <a:pt x="324740" y="384561"/>
                  </a:cubicBezTo>
                  <a:cubicBezTo>
                    <a:pt x="348953" y="400228"/>
                    <a:pt x="326165" y="206523"/>
                    <a:pt x="350378" y="205099"/>
                  </a:cubicBezTo>
                  <a:cubicBezTo>
                    <a:pt x="374591" y="203675"/>
                    <a:pt x="442957" y="378864"/>
                    <a:pt x="470019" y="376015"/>
                  </a:cubicBezTo>
                  <a:cubicBezTo>
                    <a:pt x="497081" y="373166"/>
                    <a:pt x="492808" y="169491"/>
                    <a:pt x="512748" y="188007"/>
                  </a:cubicBezTo>
                  <a:cubicBezTo>
                    <a:pt x="532688" y="206523"/>
                    <a:pt x="559750" y="485686"/>
                    <a:pt x="589660" y="487110"/>
                  </a:cubicBezTo>
                  <a:cubicBezTo>
                    <a:pt x="619570" y="488534"/>
                    <a:pt x="663724" y="212220"/>
                    <a:pt x="692210" y="196553"/>
                  </a:cubicBezTo>
                  <a:cubicBezTo>
                    <a:pt x="720696" y="180886"/>
                    <a:pt x="730666" y="401653"/>
                    <a:pt x="760576" y="393107"/>
                  </a:cubicBezTo>
                  <a:cubicBezTo>
                    <a:pt x="790486" y="384561"/>
                    <a:pt x="851731" y="145279"/>
                    <a:pt x="871671" y="145279"/>
                  </a:cubicBezTo>
                  <a:cubicBezTo>
                    <a:pt x="891611" y="145279"/>
                    <a:pt x="817548" y="417320"/>
                    <a:pt x="880217" y="393107"/>
                  </a:cubicBezTo>
                  <a:cubicBezTo>
                    <a:pt x="942886" y="368894"/>
                    <a:pt x="1229170" y="0"/>
                    <a:pt x="1247686" y="0"/>
                  </a:cubicBezTo>
                  <a:cubicBezTo>
                    <a:pt x="1266202" y="0"/>
                    <a:pt x="981342" y="387410"/>
                    <a:pt x="991312" y="393107"/>
                  </a:cubicBezTo>
                  <a:cubicBezTo>
                    <a:pt x="1001282" y="398804"/>
                    <a:pt x="1154394" y="216493"/>
                    <a:pt x="1307507" y="34183"/>
                  </a:cubicBezTo>
                </a:path>
              </a:pathLst>
            </a:custGeom>
            <a:noFill/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" name="Oval 1"/>
            <p:cNvSpPr/>
            <p:nvPr/>
          </p:nvSpPr>
          <p:spPr>
            <a:xfrm>
              <a:off x="467544" y="2564904"/>
              <a:ext cx="288032" cy="288032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x</a:t>
              </a:r>
              <a:endParaRPr lang="nb-NO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899592" y="2564904"/>
              <a:ext cx="288032" cy="288032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y</a:t>
              </a:r>
              <a:endParaRPr lang="nb-NO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691680" y="2348880"/>
            <a:ext cx="1307507" cy="741444"/>
            <a:chOff x="155726" y="2564904"/>
            <a:chExt cx="1307507" cy="741444"/>
          </a:xfrm>
        </p:grpSpPr>
        <p:sp>
          <p:nvSpPr>
            <p:cNvPr id="74" name="Freeform 73"/>
            <p:cNvSpPr/>
            <p:nvPr/>
          </p:nvSpPr>
          <p:spPr>
            <a:xfrm rot="10800000">
              <a:off x="155726" y="2750871"/>
              <a:ext cx="1307507" cy="555477"/>
            </a:xfrm>
            <a:custGeom>
              <a:avLst/>
              <a:gdLst>
                <a:gd name="connsiteX0" fmla="*/ 0 w 1307507"/>
                <a:gd name="connsiteY0" fmla="*/ 42729 h 555477"/>
                <a:gd name="connsiteX1" fmla="*/ 94004 w 1307507"/>
                <a:gd name="connsiteY1" fmla="*/ 555477 h 555477"/>
                <a:gd name="connsiteX2" fmla="*/ 94004 w 1307507"/>
                <a:gd name="connsiteY2" fmla="*/ 42729 h 555477"/>
                <a:gd name="connsiteX3" fmla="*/ 205099 w 1307507"/>
                <a:gd name="connsiteY3" fmla="*/ 504202 h 555477"/>
                <a:gd name="connsiteX4" fmla="*/ 205099 w 1307507"/>
                <a:gd name="connsiteY4" fmla="*/ 111095 h 555477"/>
                <a:gd name="connsiteX5" fmla="*/ 324740 w 1307507"/>
                <a:gd name="connsiteY5" fmla="*/ 384561 h 555477"/>
                <a:gd name="connsiteX6" fmla="*/ 350378 w 1307507"/>
                <a:gd name="connsiteY6" fmla="*/ 205099 h 555477"/>
                <a:gd name="connsiteX7" fmla="*/ 470019 w 1307507"/>
                <a:gd name="connsiteY7" fmla="*/ 376015 h 555477"/>
                <a:gd name="connsiteX8" fmla="*/ 512748 w 1307507"/>
                <a:gd name="connsiteY8" fmla="*/ 188007 h 555477"/>
                <a:gd name="connsiteX9" fmla="*/ 589660 w 1307507"/>
                <a:gd name="connsiteY9" fmla="*/ 487110 h 555477"/>
                <a:gd name="connsiteX10" fmla="*/ 692210 w 1307507"/>
                <a:gd name="connsiteY10" fmla="*/ 196553 h 555477"/>
                <a:gd name="connsiteX11" fmla="*/ 760576 w 1307507"/>
                <a:gd name="connsiteY11" fmla="*/ 393107 h 555477"/>
                <a:gd name="connsiteX12" fmla="*/ 871671 w 1307507"/>
                <a:gd name="connsiteY12" fmla="*/ 145279 h 555477"/>
                <a:gd name="connsiteX13" fmla="*/ 880217 w 1307507"/>
                <a:gd name="connsiteY13" fmla="*/ 393107 h 555477"/>
                <a:gd name="connsiteX14" fmla="*/ 1247686 w 1307507"/>
                <a:gd name="connsiteY14" fmla="*/ 0 h 555477"/>
                <a:gd name="connsiteX15" fmla="*/ 991312 w 1307507"/>
                <a:gd name="connsiteY15" fmla="*/ 393107 h 555477"/>
                <a:gd name="connsiteX16" fmla="*/ 1307507 w 1307507"/>
                <a:gd name="connsiteY16" fmla="*/ 34183 h 55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7507" h="555477">
                  <a:moveTo>
                    <a:pt x="0" y="42729"/>
                  </a:moveTo>
                  <a:cubicBezTo>
                    <a:pt x="39168" y="299103"/>
                    <a:pt x="78337" y="555477"/>
                    <a:pt x="94004" y="555477"/>
                  </a:cubicBezTo>
                  <a:cubicBezTo>
                    <a:pt x="109671" y="555477"/>
                    <a:pt x="75488" y="51275"/>
                    <a:pt x="94004" y="42729"/>
                  </a:cubicBezTo>
                  <a:cubicBezTo>
                    <a:pt x="112520" y="34183"/>
                    <a:pt x="186583" y="492808"/>
                    <a:pt x="205099" y="504202"/>
                  </a:cubicBezTo>
                  <a:cubicBezTo>
                    <a:pt x="223615" y="515596"/>
                    <a:pt x="185159" y="131035"/>
                    <a:pt x="205099" y="111095"/>
                  </a:cubicBezTo>
                  <a:cubicBezTo>
                    <a:pt x="225039" y="91155"/>
                    <a:pt x="300527" y="368894"/>
                    <a:pt x="324740" y="384561"/>
                  </a:cubicBezTo>
                  <a:cubicBezTo>
                    <a:pt x="348953" y="400228"/>
                    <a:pt x="326165" y="206523"/>
                    <a:pt x="350378" y="205099"/>
                  </a:cubicBezTo>
                  <a:cubicBezTo>
                    <a:pt x="374591" y="203675"/>
                    <a:pt x="442957" y="378864"/>
                    <a:pt x="470019" y="376015"/>
                  </a:cubicBezTo>
                  <a:cubicBezTo>
                    <a:pt x="497081" y="373166"/>
                    <a:pt x="492808" y="169491"/>
                    <a:pt x="512748" y="188007"/>
                  </a:cubicBezTo>
                  <a:cubicBezTo>
                    <a:pt x="532688" y="206523"/>
                    <a:pt x="559750" y="485686"/>
                    <a:pt x="589660" y="487110"/>
                  </a:cubicBezTo>
                  <a:cubicBezTo>
                    <a:pt x="619570" y="488534"/>
                    <a:pt x="663724" y="212220"/>
                    <a:pt x="692210" y="196553"/>
                  </a:cubicBezTo>
                  <a:cubicBezTo>
                    <a:pt x="720696" y="180886"/>
                    <a:pt x="730666" y="401653"/>
                    <a:pt x="760576" y="393107"/>
                  </a:cubicBezTo>
                  <a:cubicBezTo>
                    <a:pt x="790486" y="384561"/>
                    <a:pt x="851731" y="145279"/>
                    <a:pt x="871671" y="145279"/>
                  </a:cubicBezTo>
                  <a:cubicBezTo>
                    <a:pt x="891611" y="145279"/>
                    <a:pt x="817548" y="417320"/>
                    <a:pt x="880217" y="393107"/>
                  </a:cubicBezTo>
                  <a:cubicBezTo>
                    <a:pt x="942886" y="368894"/>
                    <a:pt x="1229170" y="0"/>
                    <a:pt x="1247686" y="0"/>
                  </a:cubicBezTo>
                  <a:cubicBezTo>
                    <a:pt x="1266202" y="0"/>
                    <a:pt x="981342" y="387410"/>
                    <a:pt x="991312" y="393107"/>
                  </a:cubicBezTo>
                  <a:cubicBezTo>
                    <a:pt x="1001282" y="398804"/>
                    <a:pt x="1154394" y="216493"/>
                    <a:pt x="1307507" y="34183"/>
                  </a:cubicBezTo>
                </a:path>
              </a:pathLst>
            </a:custGeom>
            <a:noFill/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Oval 74"/>
            <p:cNvSpPr/>
            <p:nvPr/>
          </p:nvSpPr>
          <p:spPr>
            <a:xfrm>
              <a:off x="467544" y="2564904"/>
              <a:ext cx="288032" cy="288032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x</a:t>
              </a:r>
              <a:endParaRPr lang="nb-NO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899592" y="2564904"/>
              <a:ext cx="288032" cy="288032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y</a:t>
              </a:r>
              <a:endParaRPr lang="nb-NO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779912" y="2255508"/>
            <a:ext cx="1307507" cy="741444"/>
            <a:chOff x="155726" y="2564904"/>
            <a:chExt cx="1307507" cy="741444"/>
          </a:xfrm>
        </p:grpSpPr>
        <p:sp>
          <p:nvSpPr>
            <p:cNvPr id="78" name="Freeform 77"/>
            <p:cNvSpPr/>
            <p:nvPr/>
          </p:nvSpPr>
          <p:spPr>
            <a:xfrm rot="10800000">
              <a:off x="155726" y="2750871"/>
              <a:ext cx="1307507" cy="555477"/>
            </a:xfrm>
            <a:custGeom>
              <a:avLst/>
              <a:gdLst>
                <a:gd name="connsiteX0" fmla="*/ 0 w 1307507"/>
                <a:gd name="connsiteY0" fmla="*/ 42729 h 555477"/>
                <a:gd name="connsiteX1" fmla="*/ 94004 w 1307507"/>
                <a:gd name="connsiteY1" fmla="*/ 555477 h 555477"/>
                <a:gd name="connsiteX2" fmla="*/ 94004 w 1307507"/>
                <a:gd name="connsiteY2" fmla="*/ 42729 h 555477"/>
                <a:gd name="connsiteX3" fmla="*/ 205099 w 1307507"/>
                <a:gd name="connsiteY3" fmla="*/ 504202 h 555477"/>
                <a:gd name="connsiteX4" fmla="*/ 205099 w 1307507"/>
                <a:gd name="connsiteY4" fmla="*/ 111095 h 555477"/>
                <a:gd name="connsiteX5" fmla="*/ 324740 w 1307507"/>
                <a:gd name="connsiteY5" fmla="*/ 384561 h 555477"/>
                <a:gd name="connsiteX6" fmla="*/ 350378 w 1307507"/>
                <a:gd name="connsiteY6" fmla="*/ 205099 h 555477"/>
                <a:gd name="connsiteX7" fmla="*/ 470019 w 1307507"/>
                <a:gd name="connsiteY7" fmla="*/ 376015 h 555477"/>
                <a:gd name="connsiteX8" fmla="*/ 512748 w 1307507"/>
                <a:gd name="connsiteY8" fmla="*/ 188007 h 555477"/>
                <a:gd name="connsiteX9" fmla="*/ 589660 w 1307507"/>
                <a:gd name="connsiteY9" fmla="*/ 487110 h 555477"/>
                <a:gd name="connsiteX10" fmla="*/ 692210 w 1307507"/>
                <a:gd name="connsiteY10" fmla="*/ 196553 h 555477"/>
                <a:gd name="connsiteX11" fmla="*/ 760576 w 1307507"/>
                <a:gd name="connsiteY11" fmla="*/ 393107 h 555477"/>
                <a:gd name="connsiteX12" fmla="*/ 871671 w 1307507"/>
                <a:gd name="connsiteY12" fmla="*/ 145279 h 555477"/>
                <a:gd name="connsiteX13" fmla="*/ 880217 w 1307507"/>
                <a:gd name="connsiteY13" fmla="*/ 393107 h 555477"/>
                <a:gd name="connsiteX14" fmla="*/ 1247686 w 1307507"/>
                <a:gd name="connsiteY14" fmla="*/ 0 h 555477"/>
                <a:gd name="connsiteX15" fmla="*/ 991312 w 1307507"/>
                <a:gd name="connsiteY15" fmla="*/ 393107 h 555477"/>
                <a:gd name="connsiteX16" fmla="*/ 1307507 w 1307507"/>
                <a:gd name="connsiteY16" fmla="*/ 34183 h 55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7507" h="555477">
                  <a:moveTo>
                    <a:pt x="0" y="42729"/>
                  </a:moveTo>
                  <a:cubicBezTo>
                    <a:pt x="39168" y="299103"/>
                    <a:pt x="78337" y="555477"/>
                    <a:pt x="94004" y="555477"/>
                  </a:cubicBezTo>
                  <a:cubicBezTo>
                    <a:pt x="109671" y="555477"/>
                    <a:pt x="75488" y="51275"/>
                    <a:pt x="94004" y="42729"/>
                  </a:cubicBezTo>
                  <a:cubicBezTo>
                    <a:pt x="112520" y="34183"/>
                    <a:pt x="186583" y="492808"/>
                    <a:pt x="205099" y="504202"/>
                  </a:cubicBezTo>
                  <a:cubicBezTo>
                    <a:pt x="223615" y="515596"/>
                    <a:pt x="185159" y="131035"/>
                    <a:pt x="205099" y="111095"/>
                  </a:cubicBezTo>
                  <a:cubicBezTo>
                    <a:pt x="225039" y="91155"/>
                    <a:pt x="300527" y="368894"/>
                    <a:pt x="324740" y="384561"/>
                  </a:cubicBezTo>
                  <a:cubicBezTo>
                    <a:pt x="348953" y="400228"/>
                    <a:pt x="326165" y="206523"/>
                    <a:pt x="350378" y="205099"/>
                  </a:cubicBezTo>
                  <a:cubicBezTo>
                    <a:pt x="374591" y="203675"/>
                    <a:pt x="442957" y="378864"/>
                    <a:pt x="470019" y="376015"/>
                  </a:cubicBezTo>
                  <a:cubicBezTo>
                    <a:pt x="497081" y="373166"/>
                    <a:pt x="492808" y="169491"/>
                    <a:pt x="512748" y="188007"/>
                  </a:cubicBezTo>
                  <a:cubicBezTo>
                    <a:pt x="532688" y="206523"/>
                    <a:pt x="559750" y="485686"/>
                    <a:pt x="589660" y="487110"/>
                  </a:cubicBezTo>
                  <a:cubicBezTo>
                    <a:pt x="619570" y="488534"/>
                    <a:pt x="663724" y="212220"/>
                    <a:pt x="692210" y="196553"/>
                  </a:cubicBezTo>
                  <a:cubicBezTo>
                    <a:pt x="720696" y="180886"/>
                    <a:pt x="730666" y="401653"/>
                    <a:pt x="760576" y="393107"/>
                  </a:cubicBezTo>
                  <a:cubicBezTo>
                    <a:pt x="790486" y="384561"/>
                    <a:pt x="851731" y="145279"/>
                    <a:pt x="871671" y="145279"/>
                  </a:cubicBezTo>
                  <a:cubicBezTo>
                    <a:pt x="891611" y="145279"/>
                    <a:pt x="817548" y="417320"/>
                    <a:pt x="880217" y="393107"/>
                  </a:cubicBezTo>
                  <a:cubicBezTo>
                    <a:pt x="942886" y="368894"/>
                    <a:pt x="1229170" y="0"/>
                    <a:pt x="1247686" y="0"/>
                  </a:cubicBezTo>
                  <a:cubicBezTo>
                    <a:pt x="1266202" y="0"/>
                    <a:pt x="981342" y="387410"/>
                    <a:pt x="991312" y="393107"/>
                  </a:cubicBezTo>
                  <a:cubicBezTo>
                    <a:pt x="1001282" y="398804"/>
                    <a:pt x="1154394" y="216493"/>
                    <a:pt x="1307507" y="34183"/>
                  </a:cubicBezTo>
                </a:path>
              </a:pathLst>
            </a:custGeom>
            <a:noFill/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Oval 78"/>
            <p:cNvSpPr/>
            <p:nvPr/>
          </p:nvSpPr>
          <p:spPr>
            <a:xfrm>
              <a:off x="467544" y="2564904"/>
              <a:ext cx="288032" cy="288032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x</a:t>
              </a:r>
              <a:endParaRPr lang="nb-NO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899592" y="2564904"/>
              <a:ext cx="288032" cy="288032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y</a:t>
              </a:r>
              <a:endParaRPr lang="nb-NO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784773" y="2204864"/>
            <a:ext cx="1307507" cy="741444"/>
            <a:chOff x="155726" y="2564904"/>
            <a:chExt cx="1307507" cy="741444"/>
          </a:xfrm>
        </p:grpSpPr>
        <p:sp>
          <p:nvSpPr>
            <p:cNvPr id="82" name="Freeform 81"/>
            <p:cNvSpPr/>
            <p:nvPr/>
          </p:nvSpPr>
          <p:spPr>
            <a:xfrm rot="10800000">
              <a:off x="155726" y="2750871"/>
              <a:ext cx="1307507" cy="555477"/>
            </a:xfrm>
            <a:custGeom>
              <a:avLst/>
              <a:gdLst>
                <a:gd name="connsiteX0" fmla="*/ 0 w 1307507"/>
                <a:gd name="connsiteY0" fmla="*/ 42729 h 555477"/>
                <a:gd name="connsiteX1" fmla="*/ 94004 w 1307507"/>
                <a:gd name="connsiteY1" fmla="*/ 555477 h 555477"/>
                <a:gd name="connsiteX2" fmla="*/ 94004 w 1307507"/>
                <a:gd name="connsiteY2" fmla="*/ 42729 h 555477"/>
                <a:gd name="connsiteX3" fmla="*/ 205099 w 1307507"/>
                <a:gd name="connsiteY3" fmla="*/ 504202 h 555477"/>
                <a:gd name="connsiteX4" fmla="*/ 205099 w 1307507"/>
                <a:gd name="connsiteY4" fmla="*/ 111095 h 555477"/>
                <a:gd name="connsiteX5" fmla="*/ 324740 w 1307507"/>
                <a:gd name="connsiteY5" fmla="*/ 384561 h 555477"/>
                <a:gd name="connsiteX6" fmla="*/ 350378 w 1307507"/>
                <a:gd name="connsiteY6" fmla="*/ 205099 h 555477"/>
                <a:gd name="connsiteX7" fmla="*/ 470019 w 1307507"/>
                <a:gd name="connsiteY7" fmla="*/ 376015 h 555477"/>
                <a:gd name="connsiteX8" fmla="*/ 512748 w 1307507"/>
                <a:gd name="connsiteY8" fmla="*/ 188007 h 555477"/>
                <a:gd name="connsiteX9" fmla="*/ 589660 w 1307507"/>
                <a:gd name="connsiteY9" fmla="*/ 487110 h 555477"/>
                <a:gd name="connsiteX10" fmla="*/ 692210 w 1307507"/>
                <a:gd name="connsiteY10" fmla="*/ 196553 h 555477"/>
                <a:gd name="connsiteX11" fmla="*/ 760576 w 1307507"/>
                <a:gd name="connsiteY11" fmla="*/ 393107 h 555477"/>
                <a:gd name="connsiteX12" fmla="*/ 871671 w 1307507"/>
                <a:gd name="connsiteY12" fmla="*/ 145279 h 555477"/>
                <a:gd name="connsiteX13" fmla="*/ 880217 w 1307507"/>
                <a:gd name="connsiteY13" fmla="*/ 393107 h 555477"/>
                <a:gd name="connsiteX14" fmla="*/ 1247686 w 1307507"/>
                <a:gd name="connsiteY14" fmla="*/ 0 h 555477"/>
                <a:gd name="connsiteX15" fmla="*/ 991312 w 1307507"/>
                <a:gd name="connsiteY15" fmla="*/ 393107 h 555477"/>
                <a:gd name="connsiteX16" fmla="*/ 1307507 w 1307507"/>
                <a:gd name="connsiteY16" fmla="*/ 34183 h 55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7507" h="555477">
                  <a:moveTo>
                    <a:pt x="0" y="42729"/>
                  </a:moveTo>
                  <a:cubicBezTo>
                    <a:pt x="39168" y="299103"/>
                    <a:pt x="78337" y="555477"/>
                    <a:pt x="94004" y="555477"/>
                  </a:cubicBezTo>
                  <a:cubicBezTo>
                    <a:pt x="109671" y="555477"/>
                    <a:pt x="75488" y="51275"/>
                    <a:pt x="94004" y="42729"/>
                  </a:cubicBezTo>
                  <a:cubicBezTo>
                    <a:pt x="112520" y="34183"/>
                    <a:pt x="186583" y="492808"/>
                    <a:pt x="205099" y="504202"/>
                  </a:cubicBezTo>
                  <a:cubicBezTo>
                    <a:pt x="223615" y="515596"/>
                    <a:pt x="185159" y="131035"/>
                    <a:pt x="205099" y="111095"/>
                  </a:cubicBezTo>
                  <a:cubicBezTo>
                    <a:pt x="225039" y="91155"/>
                    <a:pt x="300527" y="368894"/>
                    <a:pt x="324740" y="384561"/>
                  </a:cubicBezTo>
                  <a:cubicBezTo>
                    <a:pt x="348953" y="400228"/>
                    <a:pt x="326165" y="206523"/>
                    <a:pt x="350378" y="205099"/>
                  </a:cubicBezTo>
                  <a:cubicBezTo>
                    <a:pt x="374591" y="203675"/>
                    <a:pt x="442957" y="378864"/>
                    <a:pt x="470019" y="376015"/>
                  </a:cubicBezTo>
                  <a:cubicBezTo>
                    <a:pt x="497081" y="373166"/>
                    <a:pt x="492808" y="169491"/>
                    <a:pt x="512748" y="188007"/>
                  </a:cubicBezTo>
                  <a:cubicBezTo>
                    <a:pt x="532688" y="206523"/>
                    <a:pt x="559750" y="485686"/>
                    <a:pt x="589660" y="487110"/>
                  </a:cubicBezTo>
                  <a:cubicBezTo>
                    <a:pt x="619570" y="488534"/>
                    <a:pt x="663724" y="212220"/>
                    <a:pt x="692210" y="196553"/>
                  </a:cubicBezTo>
                  <a:cubicBezTo>
                    <a:pt x="720696" y="180886"/>
                    <a:pt x="730666" y="401653"/>
                    <a:pt x="760576" y="393107"/>
                  </a:cubicBezTo>
                  <a:cubicBezTo>
                    <a:pt x="790486" y="384561"/>
                    <a:pt x="851731" y="145279"/>
                    <a:pt x="871671" y="145279"/>
                  </a:cubicBezTo>
                  <a:cubicBezTo>
                    <a:pt x="891611" y="145279"/>
                    <a:pt x="817548" y="417320"/>
                    <a:pt x="880217" y="393107"/>
                  </a:cubicBezTo>
                  <a:cubicBezTo>
                    <a:pt x="942886" y="368894"/>
                    <a:pt x="1229170" y="0"/>
                    <a:pt x="1247686" y="0"/>
                  </a:cubicBezTo>
                  <a:cubicBezTo>
                    <a:pt x="1266202" y="0"/>
                    <a:pt x="981342" y="387410"/>
                    <a:pt x="991312" y="393107"/>
                  </a:cubicBezTo>
                  <a:cubicBezTo>
                    <a:pt x="1001282" y="398804"/>
                    <a:pt x="1154394" y="216493"/>
                    <a:pt x="1307507" y="34183"/>
                  </a:cubicBezTo>
                </a:path>
              </a:pathLst>
            </a:custGeom>
            <a:noFill/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Oval 82"/>
            <p:cNvSpPr/>
            <p:nvPr/>
          </p:nvSpPr>
          <p:spPr>
            <a:xfrm>
              <a:off x="467544" y="2564904"/>
              <a:ext cx="288032" cy="288032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x</a:t>
              </a:r>
              <a:endParaRPr lang="nb-NO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899592" y="2564904"/>
              <a:ext cx="288032" cy="288032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y</a:t>
              </a:r>
              <a:endParaRPr lang="nb-NO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368949" y="2276872"/>
            <a:ext cx="1307507" cy="741444"/>
            <a:chOff x="155726" y="2564904"/>
            <a:chExt cx="1307507" cy="741444"/>
          </a:xfrm>
        </p:grpSpPr>
        <p:sp>
          <p:nvSpPr>
            <p:cNvPr id="86" name="Freeform 85"/>
            <p:cNvSpPr/>
            <p:nvPr/>
          </p:nvSpPr>
          <p:spPr>
            <a:xfrm rot="10800000">
              <a:off x="155726" y="2750871"/>
              <a:ext cx="1307507" cy="555477"/>
            </a:xfrm>
            <a:custGeom>
              <a:avLst/>
              <a:gdLst>
                <a:gd name="connsiteX0" fmla="*/ 0 w 1307507"/>
                <a:gd name="connsiteY0" fmla="*/ 42729 h 555477"/>
                <a:gd name="connsiteX1" fmla="*/ 94004 w 1307507"/>
                <a:gd name="connsiteY1" fmla="*/ 555477 h 555477"/>
                <a:gd name="connsiteX2" fmla="*/ 94004 w 1307507"/>
                <a:gd name="connsiteY2" fmla="*/ 42729 h 555477"/>
                <a:gd name="connsiteX3" fmla="*/ 205099 w 1307507"/>
                <a:gd name="connsiteY3" fmla="*/ 504202 h 555477"/>
                <a:gd name="connsiteX4" fmla="*/ 205099 w 1307507"/>
                <a:gd name="connsiteY4" fmla="*/ 111095 h 555477"/>
                <a:gd name="connsiteX5" fmla="*/ 324740 w 1307507"/>
                <a:gd name="connsiteY5" fmla="*/ 384561 h 555477"/>
                <a:gd name="connsiteX6" fmla="*/ 350378 w 1307507"/>
                <a:gd name="connsiteY6" fmla="*/ 205099 h 555477"/>
                <a:gd name="connsiteX7" fmla="*/ 470019 w 1307507"/>
                <a:gd name="connsiteY7" fmla="*/ 376015 h 555477"/>
                <a:gd name="connsiteX8" fmla="*/ 512748 w 1307507"/>
                <a:gd name="connsiteY8" fmla="*/ 188007 h 555477"/>
                <a:gd name="connsiteX9" fmla="*/ 589660 w 1307507"/>
                <a:gd name="connsiteY9" fmla="*/ 487110 h 555477"/>
                <a:gd name="connsiteX10" fmla="*/ 692210 w 1307507"/>
                <a:gd name="connsiteY10" fmla="*/ 196553 h 555477"/>
                <a:gd name="connsiteX11" fmla="*/ 760576 w 1307507"/>
                <a:gd name="connsiteY11" fmla="*/ 393107 h 555477"/>
                <a:gd name="connsiteX12" fmla="*/ 871671 w 1307507"/>
                <a:gd name="connsiteY12" fmla="*/ 145279 h 555477"/>
                <a:gd name="connsiteX13" fmla="*/ 880217 w 1307507"/>
                <a:gd name="connsiteY13" fmla="*/ 393107 h 555477"/>
                <a:gd name="connsiteX14" fmla="*/ 1247686 w 1307507"/>
                <a:gd name="connsiteY14" fmla="*/ 0 h 555477"/>
                <a:gd name="connsiteX15" fmla="*/ 991312 w 1307507"/>
                <a:gd name="connsiteY15" fmla="*/ 393107 h 555477"/>
                <a:gd name="connsiteX16" fmla="*/ 1307507 w 1307507"/>
                <a:gd name="connsiteY16" fmla="*/ 34183 h 55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7507" h="555477">
                  <a:moveTo>
                    <a:pt x="0" y="42729"/>
                  </a:moveTo>
                  <a:cubicBezTo>
                    <a:pt x="39168" y="299103"/>
                    <a:pt x="78337" y="555477"/>
                    <a:pt x="94004" y="555477"/>
                  </a:cubicBezTo>
                  <a:cubicBezTo>
                    <a:pt x="109671" y="555477"/>
                    <a:pt x="75488" y="51275"/>
                    <a:pt x="94004" y="42729"/>
                  </a:cubicBezTo>
                  <a:cubicBezTo>
                    <a:pt x="112520" y="34183"/>
                    <a:pt x="186583" y="492808"/>
                    <a:pt x="205099" y="504202"/>
                  </a:cubicBezTo>
                  <a:cubicBezTo>
                    <a:pt x="223615" y="515596"/>
                    <a:pt x="185159" y="131035"/>
                    <a:pt x="205099" y="111095"/>
                  </a:cubicBezTo>
                  <a:cubicBezTo>
                    <a:pt x="225039" y="91155"/>
                    <a:pt x="300527" y="368894"/>
                    <a:pt x="324740" y="384561"/>
                  </a:cubicBezTo>
                  <a:cubicBezTo>
                    <a:pt x="348953" y="400228"/>
                    <a:pt x="326165" y="206523"/>
                    <a:pt x="350378" y="205099"/>
                  </a:cubicBezTo>
                  <a:cubicBezTo>
                    <a:pt x="374591" y="203675"/>
                    <a:pt x="442957" y="378864"/>
                    <a:pt x="470019" y="376015"/>
                  </a:cubicBezTo>
                  <a:cubicBezTo>
                    <a:pt x="497081" y="373166"/>
                    <a:pt x="492808" y="169491"/>
                    <a:pt x="512748" y="188007"/>
                  </a:cubicBezTo>
                  <a:cubicBezTo>
                    <a:pt x="532688" y="206523"/>
                    <a:pt x="559750" y="485686"/>
                    <a:pt x="589660" y="487110"/>
                  </a:cubicBezTo>
                  <a:cubicBezTo>
                    <a:pt x="619570" y="488534"/>
                    <a:pt x="663724" y="212220"/>
                    <a:pt x="692210" y="196553"/>
                  </a:cubicBezTo>
                  <a:cubicBezTo>
                    <a:pt x="720696" y="180886"/>
                    <a:pt x="730666" y="401653"/>
                    <a:pt x="760576" y="393107"/>
                  </a:cubicBezTo>
                  <a:cubicBezTo>
                    <a:pt x="790486" y="384561"/>
                    <a:pt x="851731" y="145279"/>
                    <a:pt x="871671" y="145279"/>
                  </a:cubicBezTo>
                  <a:cubicBezTo>
                    <a:pt x="891611" y="145279"/>
                    <a:pt x="817548" y="417320"/>
                    <a:pt x="880217" y="393107"/>
                  </a:cubicBezTo>
                  <a:cubicBezTo>
                    <a:pt x="942886" y="368894"/>
                    <a:pt x="1229170" y="0"/>
                    <a:pt x="1247686" y="0"/>
                  </a:cubicBezTo>
                  <a:cubicBezTo>
                    <a:pt x="1266202" y="0"/>
                    <a:pt x="981342" y="387410"/>
                    <a:pt x="991312" y="393107"/>
                  </a:cubicBezTo>
                  <a:cubicBezTo>
                    <a:pt x="1001282" y="398804"/>
                    <a:pt x="1154394" y="216493"/>
                    <a:pt x="1307507" y="34183"/>
                  </a:cubicBezTo>
                </a:path>
              </a:pathLst>
            </a:custGeom>
            <a:noFill/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Oval 86"/>
            <p:cNvSpPr/>
            <p:nvPr/>
          </p:nvSpPr>
          <p:spPr>
            <a:xfrm>
              <a:off x="467544" y="2564904"/>
              <a:ext cx="288032" cy="288032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x</a:t>
              </a:r>
              <a:endParaRPr lang="nb-NO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899592" y="2564904"/>
              <a:ext cx="288032" cy="288032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y</a:t>
              </a:r>
              <a:endParaRPr lang="nb-NO" dirty="0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H="1">
            <a:off x="4788024" y="1556792"/>
            <a:ext cx="72008" cy="17281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3155324" y="2935740"/>
            <a:ext cx="2691684" cy="1094704"/>
          </a:xfrm>
          <a:custGeom>
            <a:avLst/>
            <a:gdLst>
              <a:gd name="connsiteX0" fmla="*/ 2176530 w 2691684"/>
              <a:gd name="connsiteY0" fmla="*/ 965916 h 1094704"/>
              <a:gd name="connsiteX1" fmla="*/ 2176530 w 2691684"/>
              <a:gd name="connsiteY1" fmla="*/ 965916 h 1094704"/>
              <a:gd name="connsiteX2" fmla="*/ 2343955 w 2691684"/>
              <a:gd name="connsiteY2" fmla="*/ 837127 h 1094704"/>
              <a:gd name="connsiteX3" fmla="*/ 2446986 w 2691684"/>
              <a:gd name="connsiteY3" fmla="*/ 824248 h 1094704"/>
              <a:gd name="connsiteX4" fmla="*/ 2601532 w 2691684"/>
              <a:gd name="connsiteY4" fmla="*/ 837127 h 1094704"/>
              <a:gd name="connsiteX5" fmla="*/ 2601532 w 2691684"/>
              <a:gd name="connsiteY5" fmla="*/ 837127 h 1094704"/>
              <a:gd name="connsiteX6" fmla="*/ 2691684 w 2691684"/>
              <a:gd name="connsiteY6" fmla="*/ 708338 h 1094704"/>
              <a:gd name="connsiteX7" fmla="*/ 2614411 w 2691684"/>
              <a:gd name="connsiteY7" fmla="*/ 528034 h 1094704"/>
              <a:gd name="connsiteX8" fmla="*/ 2524259 w 2691684"/>
              <a:gd name="connsiteY8" fmla="*/ 373487 h 1094704"/>
              <a:gd name="connsiteX9" fmla="*/ 2446986 w 2691684"/>
              <a:gd name="connsiteY9" fmla="*/ 167425 h 1094704"/>
              <a:gd name="connsiteX10" fmla="*/ 2292439 w 2691684"/>
              <a:gd name="connsiteY10" fmla="*/ 25758 h 1094704"/>
              <a:gd name="connsiteX11" fmla="*/ 2009104 w 2691684"/>
              <a:gd name="connsiteY11" fmla="*/ 25758 h 1094704"/>
              <a:gd name="connsiteX12" fmla="*/ 1815921 w 2691684"/>
              <a:gd name="connsiteY12" fmla="*/ 167425 h 1094704"/>
              <a:gd name="connsiteX13" fmla="*/ 1700011 w 2691684"/>
              <a:gd name="connsiteY13" fmla="*/ 193183 h 1094704"/>
              <a:gd name="connsiteX14" fmla="*/ 1493949 w 2691684"/>
              <a:gd name="connsiteY14" fmla="*/ 180304 h 1094704"/>
              <a:gd name="connsiteX15" fmla="*/ 1275008 w 2691684"/>
              <a:gd name="connsiteY15" fmla="*/ 90152 h 1094704"/>
              <a:gd name="connsiteX16" fmla="*/ 1107583 w 2691684"/>
              <a:gd name="connsiteY16" fmla="*/ 12879 h 1094704"/>
              <a:gd name="connsiteX17" fmla="*/ 991673 w 2691684"/>
              <a:gd name="connsiteY17" fmla="*/ 0 h 1094704"/>
              <a:gd name="connsiteX18" fmla="*/ 850006 w 2691684"/>
              <a:gd name="connsiteY18" fmla="*/ 0 h 1094704"/>
              <a:gd name="connsiteX19" fmla="*/ 759853 w 2691684"/>
              <a:gd name="connsiteY19" fmla="*/ 115910 h 1094704"/>
              <a:gd name="connsiteX20" fmla="*/ 656822 w 2691684"/>
              <a:gd name="connsiteY20" fmla="*/ 244699 h 1094704"/>
              <a:gd name="connsiteX21" fmla="*/ 540913 w 2691684"/>
              <a:gd name="connsiteY21" fmla="*/ 270456 h 1094704"/>
              <a:gd name="connsiteX22" fmla="*/ 399245 w 2691684"/>
              <a:gd name="connsiteY22" fmla="*/ 283335 h 1094704"/>
              <a:gd name="connsiteX23" fmla="*/ 257577 w 2691684"/>
              <a:gd name="connsiteY23" fmla="*/ 231820 h 1094704"/>
              <a:gd name="connsiteX24" fmla="*/ 0 w 2691684"/>
              <a:gd name="connsiteY24" fmla="*/ 386366 h 1094704"/>
              <a:gd name="connsiteX25" fmla="*/ 0 w 2691684"/>
              <a:gd name="connsiteY25" fmla="*/ 772732 h 1094704"/>
              <a:gd name="connsiteX26" fmla="*/ 51515 w 2691684"/>
              <a:gd name="connsiteY26" fmla="*/ 953037 h 1094704"/>
              <a:gd name="connsiteX27" fmla="*/ 231820 w 2691684"/>
              <a:gd name="connsiteY27" fmla="*/ 1043189 h 1094704"/>
              <a:gd name="connsiteX28" fmla="*/ 502276 w 2691684"/>
              <a:gd name="connsiteY28" fmla="*/ 991673 h 1094704"/>
              <a:gd name="connsiteX29" fmla="*/ 759853 w 2691684"/>
              <a:gd name="connsiteY29" fmla="*/ 914400 h 1094704"/>
              <a:gd name="connsiteX30" fmla="*/ 1081825 w 2691684"/>
              <a:gd name="connsiteY30" fmla="*/ 1004552 h 1094704"/>
              <a:gd name="connsiteX31" fmla="*/ 1197735 w 2691684"/>
              <a:gd name="connsiteY31" fmla="*/ 1043189 h 1094704"/>
              <a:gd name="connsiteX32" fmla="*/ 1300766 w 2691684"/>
              <a:gd name="connsiteY32" fmla="*/ 1094704 h 1094704"/>
              <a:gd name="connsiteX33" fmla="*/ 1455313 w 2691684"/>
              <a:gd name="connsiteY33" fmla="*/ 1056068 h 1094704"/>
              <a:gd name="connsiteX34" fmla="*/ 1764406 w 2691684"/>
              <a:gd name="connsiteY34" fmla="*/ 901521 h 1094704"/>
              <a:gd name="connsiteX35" fmla="*/ 1803042 w 2691684"/>
              <a:gd name="connsiteY35" fmla="*/ 888642 h 1094704"/>
              <a:gd name="connsiteX36" fmla="*/ 1970468 w 2691684"/>
              <a:gd name="connsiteY36" fmla="*/ 901521 h 1094704"/>
              <a:gd name="connsiteX37" fmla="*/ 1970468 w 2691684"/>
              <a:gd name="connsiteY37" fmla="*/ 901521 h 1094704"/>
              <a:gd name="connsiteX38" fmla="*/ 2176530 w 2691684"/>
              <a:gd name="connsiteY38" fmla="*/ 965916 h 109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691684" h="1094704">
                <a:moveTo>
                  <a:pt x="2176530" y="965916"/>
                </a:moveTo>
                <a:lnTo>
                  <a:pt x="2176530" y="965916"/>
                </a:lnTo>
                <a:lnTo>
                  <a:pt x="2343955" y="837127"/>
                </a:lnTo>
                <a:lnTo>
                  <a:pt x="2446986" y="824248"/>
                </a:lnTo>
                <a:lnTo>
                  <a:pt x="2601532" y="837127"/>
                </a:lnTo>
                <a:lnTo>
                  <a:pt x="2601532" y="837127"/>
                </a:lnTo>
                <a:lnTo>
                  <a:pt x="2691684" y="708338"/>
                </a:lnTo>
                <a:lnTo>
                  <a:pt x="2614411" y="528034"/>
                </a:lnTo>
                <a:lnTo>
                  <a:pt x="2524259" y="373487"/>
                </a:lnTo>
                <a:lnTo>
                  <a:pt x="2446986" y="167425"/>
                </a:lnTo>
                <a:lnTo>
                  <a:pt x="2292439" y="25758"/>
                </a:lnTo>
                <a:lnTo>
                  <a:pt x="2009104" y="25758"/>
                </a:lnTo>
                <a:lnTo>
                  <a:pt x="1815921" y="167425"/>
                </a:lnTo>
                <a:lnTo>
                  <a:pt x="1700011" y="193183"/>
                </a:lnTo>
                <a:cubicBezTo>
                  <a:pt x="1536967" y="178361"/>
                  <a:pt x="1605761" y="180304"/>
                  <a:pt x="1493949" y="180304"/>
                </a:cubicBezTo>
                <a:lnTo>
                  <a:pt x="1275008" y="90152"/>
                </a:lnTo>
                <a:lnTo>
                  <a:pt x="1107583" y="12879"/>
                </a:lnTo>
                <a:lnTo>
                  <a:pt x="991673" y="0"/>
                </a:lnTo>
                <a:lnTo>
                  <a:pt x="850006" y="0"/>
                </a:lnTo>
                <a:lnTo>
                  <a:pt x="759853" y="115910"/>
                </a:lnTo>
                <a:cubicBezTo>
                  <a:pt x="663380" y="226165"/>
                  <a:pt x="690109" y="178124"/>
                  <a:pt x="656822" y="244699"/>
                </a:cubicBezTo>
                <a:lnTo>
                  <a:pt x="540913" y="270456"/>
                </a:lnTo>
                <a:lnTo>
                  <a:pt x="399245" y="283335"/>
                </a:lnTo>
                <a:lnTo>
                  <a:pt x="257577" y="231820"/>
                </a:lnTo>
                <a:lnTo>
                  <a:pt x="0" y="386366"/>
                </a:lnTo>
                <a:lnTo>
                  <a:pt x="0" y="772732"/>
                </a:lnTo>
                <a:lnTo>
                  <a:pt x="51515" y="953037"/>
                </a:lnTo>
                <a:lnTo>
                  <a:pt x="231820" y="1043189"/>
                </a:lnTo>
                <a:lnTo>
                  <a:pt x="502276" y="991673"/>
                </a:lnTo>
                <a:lnTo>
                  <a:pt x="759853" y="914400"/>
                </a:lnTo>
                <a:lnTo>
                  <a:pt x="1081825" y="1004552"/>
                </a:lnTo>
                <a:lnTo>
                  <a:pt x="1197735" y="1043189"/>
                </a:lnTo>
                <a:lnTo>
                  <a:pt x="1300766" y="1094704"/>
                </a:lnTo>
                <a:lnTo>
                  <a:pt x="1455313" y="1056068"/>
                </a:lnTo>
                <a:lnTo>
                  <a:pt x="1764406" y="901521"/>
                </a:lnTo>
                <a:lnTo>
                  <a:pt x="1803042" y="888642"/>
                </a:lnTo>
                <a:lnTo>
                  <a:pt x="1970468" y="901521"/>
                </a:lnTo>
                <a:lnTo>
                  <a:pt x="1970468" y="901521"/>
                </a:lnTo>
                <a:lnTo>
                  <a:pt x="2176530" y="96591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55776" y="836712"/>
            <a:ext cx="4680520" cy="86409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388" y="260648"/>
            <a:ext cx="1321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Variables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879103"/>
            <a:ext cx="1705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SAT-formula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419872" y="692696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283968" y="764704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148064" y="692696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084168" y="692696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1520" y="1445875"/>
            <a:ext cx="23759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/>
              <a:t> groups, each on</a:t>
            </a:r>
          </a:p>
          <a:p>
            <a:r>
              <a:rPr lang="nb-NO" sz="2400" dirty="0" smtClean="0">
                <a:solidFill>
                  <a:srgbClr val="C00000"/>
                </a:solidFill>
              </a:rPr>
              <a:t>n/k</a:t>
            </a:r>
            <a:r>
              <a:rPr lang="nb-NO" sz="2400" dirty="0" smtClean="0"/>
              <a:t> variables.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707904" y="1556792"/>
            <a:ext cx="864096" cy="17281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067944" y="1556792"/>
            <a:ext cx="576064" cy="17281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427984" y="1556792"/>
            <a:ext cx="288032" cy="17281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004048" y="1628800"/>
            <a:ext cx="216024" cy="165618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491880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851920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283968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644008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076056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5364088" y="1412776"/>
            <a:ext cx="1860960" cy="2450243"/>
            <a:chOff x="5364088" y="1412776"/>
            <a:chExt cx="1860960" cy="2450243"/>
          </a:xfrm>
        </p:grpSpPr>
        <p:sp>
          <p:nvSpPr>
            <p:cNvPr id="47" name="Freeform 46"/>
            <p:cNvSpPr/>
            <p:nvPr/>
          </p:nvSpPr>
          <p:spPr>
            <a:xfrm>
              <a:off x="5756856" y="2871346"/>
              <a:ext cx="1468192" cy="991673"/>
            </a:xfrm>
            <a:custGeom>
              <a:avLst/>
              <a:gdLst>
                <a:gd name="connsiteX0" fmla="*/ 1403798 w 1468192"/>
                <a:gd name="connsiteY0" fmla="*/ 528033 h 991673"/>
                <a:gd name="connsiteX1" fmla="*/ 1390919 w 1468192"/>
                <a:gd name="connsiteY1" fmla="*/ 399245 h 991673"/>
                <a:gd name="connsiteX2" fmla="*/ 1352282 w 1468192"/>
                <a:gd name="connsiteY2" fmla="*/ 257577 h 991673"/>
                <a:gd name="connsiteX3" fmla="*/ 1313645 w 1468192"/>
                <a:gd name="connsiteY3" fmla="*/ 154546 h 991673"/>
                <a:gd name="connsiteX4" fmla="*/ 1236372 w 1468192"/>
                <a:gd name="connsiteY4" fmla="*/ 25757 h 991673"/>
                <a:gd name="connsiteX5" fmla="*/ 1146220 w 1468192"/>
                <a:gd name="connsiteY5" fmla="*/ 64394 h 991673"/>
                <a:gd name="connsiteX6" fmla="*/ 1043189 w 1468192"/>
                <a:gd name="connsiteY6" fmla="*/ 154546 h 991673"/>
                <a:gd name="connsiteX7" fmla="*/ 1043189 w 1468192"/>
                <a:gd name="connsiteY7" fmla="*/ 154546 h 991673"/>
                <a:gd name="connsiteX8" fmla="*/ 850006 w 1468192"/>
                <a:gd name="connsiteY8" fmla="*/ 12879 h 991673"/>
                <a:gd name="connsiteX9" fmla="*/ 746975 w 1468192"/>
                <a:gd name="connsiteY9" fmla="*/ 0 h 991673"/>
                <a:gd name="connsiteX10" fmla="*/ 605307 w 1468192"/>
                <a:gd name="connsiteY10" fmla="*/ 38636 h 991673"/>
                <a:gd name="connsiteX11" fmla="*/ 502276 w 1468192"/>
                <a:gd name="connsiteY11" fmla="*/ 64394 h 991673"/>
                <a:gd name="connsiteX12" fmla="*/ 399245 w 1468192"/>
                <a:gd name="connsiteY12" fmla="*/ 128788 h 991673"/>
                <a:gd name="connsiteX13" fmla="*/ 309093 w 1468192"/>
                <a:gd name="connsiteY13" fmla="*/ 154546 h 991673"/>
                <a:gd name="connsiteX14" fmla="*/ 193183 w 1468192"/>
                <a:gd name="connsiteY14" fmla="*/ 180304 h 991673"/>
                <a:gd name="connsiteX15" fmla="*/ 90152 w 1468192"/>
                <a:gd name="connsiteY15" fmla="*/ 193183 h 991673"/>
                <a:gd name="connsiteX16" fmla="*/ 0 w 1468192"/>
                <a:gd name="connsiteY16" fmla="*/ 321972 h 991673"/>
                <a:gd name="connsiteX17" fmla="*/ 12879 w 1468192"/>
                <a:gd name="connsiteY17" fmla="*/ 399245 h 991673"/>
                <a:gd name="connsiteX18" fmla="*/ 167426 w 1468192"/>
                <a:gd name="connsiteY18" fmla="*/ 643943 h 991673"/>
                <a:gd name="connsiteX19" fmla="*/ 270457 w 1468192"/>
                <a:gd name="connsiteY19" fmla="*/ 824248 h 991673"/>
                <a:gd name="connsiteX20" fmla="*/ 347730 w 1468192"/>
                <a:gd name="connsiteY20" fmla="*/ 978794 h 991673"/>
                <a:gd name="connsiteX21" fmla="*/ 425003 w 1468192"/>
                <a:gd name="connsiteY21" fmla="*/ 991673 h 991673"/>
                <a:gd name="connsiteX22" fmla="*/ 682581 w 1468192"/>
                <a:gd name="connsiteY22" fmla="*/ 746974 h 991673"/>
                <a:gd name="connsiteX23" fmla="*/ 785612 w 1468192"/>
                <a:gd name="connsiteY23" fmla="*/ 669701 h 991673"/>
                <a:gd name="connsiteX24" fmla="*/ 901521 w 1468192"/>
                <a:gd name="connsiteY24" fmla="*/ 785611 h 991673"/>
                <a:gd name="connsiteX25" fmla="*/ 978795 w 1468192"/>
                <a:gd name="connsiteY25" fmla="*/ 824248 h 991673"/>
                <a:gd name="connsiteX26" fmla="*/ 1262130 w 1468192"/>
                <a:gd name="connsiteY26" fmla="*/ 940157 h 991673"/>
                <a:gd name="connsiteX27" fmla="*/ 1326524 w 1468192"/>
                <a:gd name="connsiteY27" fmla="*/ 940157 h 991673"/>
                <a:gd name="connsiteX28" fmla="*/ 1468192 w 1468192"/>
                <a:gd name="connsiteY28" fmla="*/ 721217 h 991673"/>
                <a:gd name="connsiteX29" fmla="*/ 1442434 w 1468192"/>
                <a:gd name="connsiteY29" fmla="*/ 528033 h 991673"/>
                <a:gd name="connsiteX30" fmla="*/ 1416676 w 1468192"/>
                <a:gd name="connsiteY30" fmla="*/ 399245 h 991673"/>
                <a:gd name="connsiteX31" fmla="*/ 1403798 w 1468192"/>
                <a:gd name="connsiteY31" fmla="*/ 412124 h 99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68192" h="991673">
                  <a:moveTo>
                    <a:pt x="1403798" y="528033"/>
                  </a:moveTo>
                  <a:lnTo>
                    <a:pt x="1390919" y="399245"/>
                  </a:lnTo>
                  <a:cubicBezTo>
                    <a:pt x="1363079" y="273964"/>
                    <a:pt x="1382861" y="318736"/>
                    <a:pt x="1352282" y="257577"/>
                  </a:cubicBezTo>
                  <a:lnTo>
                    <a:pt x="1313645" y="154546"/>
                  </a:lnTo>
                  <a:lnTo>
                    <a:pt x="1236372" y="25757"/>
                  </a:lnTo>
                  <a:lnTo>
                    <a:pt x="1146220" y="64394"/>
                  </a:lnTo>
                  <a:lnTo>
                    <a:pt x="1043189" y="154546"/>
                  </a:lnTo>
                  <a:lnTo>
                    <a:pt x="1043189" y="154546"/>
                  </a:lnTo>
                  <a:lnTo>
                    <a:pt x="850006" y="12879"/>
                  </a:lnTo>
                  <a:lnTo>
                    <a:pt x="746975" y="0"/>
                  </a:lnTo>
                  <a:lnTo>
                    <a:pt x="605307" y="38636"/>
                  </a:lnTo>
                  <a:lnTo>
                    <a:pt x="502276" y="64394"/>
                  </a:lnTo>
                  <a:lnTo>
                    <a:pt x="399245" y="128788"/>
                  </a:lnTo>
                  <a:lnTo>
                    <a:pt x="309093" y="154546"/>
                  </a:lnTo>
                  <a:lnTo>
                    <a:pt x="193183" y="180304"/>
                  </a:lnTo>
                  <a:lnTo>
                    <a:pt x="90152" y="193183"/>
                  </a:lnTo>
                  <a:lnTo>
                    <a:pt x="0" y="321972"/>
                  </a:lnTo>
                  <a:lnTo>
                    <a:pt x="12879" y="399245"/>
                  </a:lnTo>
                  <a:lnTo>
                    <a:pt x="167426" y="643943"/>
                  </a:lnTo>
                  <a:lnTo>
                    <a:pt x="270457" y="824248"/>
                  </a:lnTo>
                  <a:lnTo>
                    <a:pt x="347730" y="978794"/>
                  </a:lnTo>
                  <a:lnTo>
                    <a:pt x="425003" y="991673"/>
                  </a:lnTo>
                  <a:lnTo>
                    <a:pt x="682581" y="746974"/>
                  </a:lnTo>
                  <a:lnTo>
                    <a:pt x="785612" y="669701"/>
                  </a:lnTo>
                  <a:lnTo>
                    <a:pt x="901521" y="785611"/>
                  </a:lnTo>
                  <a:lnTo>
                    <a:pt x="978795" y="824248"/>
                  </a:lnTo>
                  <a:lnTo>
                    <a:pt x="1262130" y="940157"/>
                  </a:lnTo>
                  <a:lnTo>
                    <a:pt x="1326524" y="940157"/>
                  </a:lnTo>
                  <a:lnTo>
                    <a:pt x="1468192" y="721217"/>
                  </a:lnTo>
                  <a:lnTo>
                    <a:pt x="1442434" y="528033"/>
                  </a:lnTo>
                  <a:lnTo>
                    <a:pt x="1416676" y="399245"/>
                  </a:lnTo>
                  <a:lnTo>
                    <a:pt x="1403798" y="412124"/>
                  </a:lnTo>
                </a:path>
              </a:pathLst>
            </a:custGeom>
            <a:solidFill>
              <a:schemeClr val="accent1">
                <a:alpha val="30000"/>
              </a:schemeClr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5364088" y="1556792"/>
              <a:ext cx="648072" cy="180020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5508104" y="1484784"/>
              <a:ext cx="792088" cy="187220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724128" y="1484784"/>
              <a:ext cx="864096" cy="187220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5868144" y="1412776"/>
              <a:ext cx="1008112" cy="2016224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1619672" y="1412776"/>
            <a:ext cx="2376264" cy="2575849"/>
            <a:chOff x="5508104" y="1260376"/>
            <a:chExt cx="2376264" cy="2575849"/>
          </a:xfrm>
        </p:grpSpPr>
        <p:sp>
          <p:nvSpPr>
            <p:cNvPr id="40" name="Freeform 39"/>
            <p:cNvSpPr/>
            <p:nvPr/>
          </p:nvSpPr>
          <p:spPr>
            <a:xfrm>
              <a:off x="5508104" y="2844552"/>
              <a:ext cx="1468192" cy="991673"/>
            </a:xfrm>
            <a:custGeom>
              <a:avLst/>
              <a:gdLst>
                <a:gd name="connsiteX0" fmla="*/ 1403798 w 1468192"/>
                <a:gd name="connsiteY0" fmla="*/ 528033 h 991673"/>
                <a:gd name="connsiteX1" fmla="*/ 1390919 w 1468192"/>
                <a:gd name="connsiteY1" fmla="*/ 399245 h 991673"/>
                <a:gd name="connsiteX2" fmla="*/ 1352282 w 1468192"/>
                <a:gd name="connsiteY2" fmla="*/ 257577 h 991673"/>
                <a:gd name="connsiteX3" fmla="*/ 1313645 w 1468192"/>
                <a:gd name="connsiteY3" fmla="*/ 154546 h 991673"/>
                <a:gd name="connsiteX4" fmla="*/ 1236372 w 1468192"/>
                <a:gd name="connsiteY4" fmla="*/ 25757 h 991673"/>
                <a:gd name="connsiteX5" fmla="*/ 1146220 w 1468192"/>
                <a:gd name="connsiteY5" fmla="*/ 64394 h 991673"/>
                <a:gd name="connsiteX6" fmla="*/ 1043189 w 1468192"/>
                <a:gd name="connsiteY6" fmla="*/ 154546 h 991673"/>
                <a:gd name="connsiteX7" fmla="*/ 1043189 w 1468192"/>
                <a:gd name="connsiteY7" fmla="*/ 154546 h 991673"/>
                <a:gd name="connsiteX8" fmla="*/ 850006 w 1468192"/>
                <a:gd name="connsiteY8" fmla="*/ 12879 h 991673"/>
                <a:gd name="connsiteX9" fmla="*/ 746975 w 1468192"/>
                <a:gd name="connsiteY9" fmla="*/ 0 h 991673"/>
                <a:gd name="connsiteX10" fmla="*/ 605307 w 1468192"/>
                <a:gd name="connsiteY10" fmla="*/ 38636 h 991673"/>
                <a:gd name="connsiteX11" fmla="*/ 502276 w 1468192"/>
                <a:gd name="connsiteY11" fmla="*/ 64394 h 991673"/>
                <a:gd name="connsiteX12" fmla="*/ 399245 w 1468192"/>
                <a:gd name="connsiteY12" fmla="*/ 128788 h 991673"/>
                <a:gd name="connsiteX13" fmla="*/ 309093 w 1468192"/>
                <a:gd name="connsiteY13" fmla="*/ 154546 h 991673"/>
                <a:gd name="connsiteX14" fmla="*/ 193183 w 1468192"/>
                <a:gd name="connsiteY14" fmla="*/ 180304 h 991673"/>
                <a:gd name="connsiteX15" fmla="*/ 90152 w 1468192"/>
                <a:gd name="connsiteY15" fmla="*/ 193183 h 991673"/>
                <a:gd name="connsiteX16" fmla="*/ 0 w 1468192"/>
                <a:gd name="connsiteY16" fmla="*/ 321972 h 991673"/>
                <a:gd name="connsiteX17" fmla="*/ 12879 w 1468192"/>
                <a:gd name="connsiteY17" fmla="*/ 399245 h 991673"/>
                <a:gd name="connsiteX18" fmla="*/ 167426 w 1468192"/>
                <a:gd name="connsiteY18" fmla="*/ 643943 h 991673"/>
                <a:gd name="connsiteX19" fmla="*/ 270457 w 1468192"/>
                <a:gd name="connsiteY19" fmla="*/ 824248 h 991673"/>
                <a:gd name="connsiteX20" fmla="*/ 347730 w 1468192"/>
                <a:gd name="connsiteY20" fmla="*/ 978794 h 991673"/>
                <a:gd name="connsiteX21" fmla="*/ 425003 w 1468192"/>
                <a:gd name="connsiteY21" fmla="*/ 991673 h 991673"/>
                <a:gd name="connsiteX22" fmla="*/ 682581 w 1468192"/>
                <a:gd name="connsiteY22" fmla="*/ 746974 h 991673"/>
                <a:gd name="connsiteX23" fmla="*/ 785612 w 1468192"/>
                <a:gd name="connsiteY23" fmla="*/ 669701 h 991673"/>
                <a:gd name="connsiteX24" fmla="*/ 901521 w 1468192"/>
                <a:gd name="connsiteY24" fmla="*/ 785611 h 991673"/>
                <a:gd name="connsiteX25" fmla="*/ 978795 w 1468192"/>
                <a:gd name="connsiteY25" fmla="*/ 824248 h 991673"/>
                <a:gd name="connsiteX26" fmla="*/ 1262130 w 1468192"/>
                <a:gd name="connsiteY26" fmla="*/ 940157 h 991673"/>
                <a:gd name="connsiteX27" fmla="*/ 1326524 w 1468192"/>
                <a:gd name="connsiteY27" fmla="*/ 940157 h 991673"/>
                <a:gd name="connsiteX28" fmla="*/ 1468192 w 1468192"/>
                <a:gd name="connsiteY28" fmla="*/ 721217 h 991673"/>
                <a:gd name="connsiteX29" fmla="*/ 1442434 w 1468192"/>
                <a:gd name="connsiteY29" fmla="*/ 528033 h 991673"/>
                <a:gd name="connsiteX30" fmla="*/ 1416676 w 1468192"/>
                <a:gd name="connsiteY30" fmla="*/ 399245 h 991673"/>
                <a:gd name="connsiteX31" fmla="*/ 1403798 w 1468192"/>
                <a:gd name="connsiteY31" fmla="*/ 412124 h 99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68192" h="991673">
                  <a:moveTo>
                    <a:pt x="1403798" y="528033"/>
                  </a:moveTo>
                  <a:lnTo>
                    <a:pt x="1390919" y="399245"/>
                  </a:lnTo>
                  <a:cubicBezTo>
                    <a:pt x="1363079" y="273964"/>
                    <a:pt x="1382861" y="318736"/>
                    <a:pt x="1352282" y="257577"/>
                  </a:cubicBezTo>
                  <a:lnTo>
                    <a:pt x="1313645" y="154546"/>
                  </a:lnTo>
                  <a:lnTo>
                    <a:pt x="1236372" y="25757"/>
                  </a:lnTo>
                  <a:lnTo>
                    <a:pt x="1146220" y="64394"/>
                  </a:lnTo>
                  <a:lnTo>
                    <a:pt x="1043189" y="154546"/>
                  </a:lnTo>
                  <a:lnTo>
                    <a:pt x="1043189" y="154546"/>
                  </a:lnTo>
                  <a:lnTo>
                    <a:pt x="850006" y="12879"/>
                  </a:lnTo>
                  <a:lnTo>
                    <a:pt x="746975" y="0"/>
                  </a:lnTo>
                  <a:lnTo>
                    <a:pt x="605307" y="38636"/>
                  </a:lnTo>
                  <a:lnTo>
                    <a:pt x="502276" y="64394"/>
                  </a:lnTo>
                  <a:lnTo>
                    <a:pt x="399245" y="128788"/>
                  </a:lnTo>
                  <a:lnTo>
                    <a:pt x="309093" y="154546"/>
                  </a:lnTo>
                  <a:lnTo>
                    <a:pt x="193183" y="180304"/>
                  </a:lnTo>
                  <a:lnTo>
                    <a:pt x="90152" y="193183"/>
                  </a:lnTo>
                  <a:lnTo>
                    <a:pt x="0" y="321972"/>
                  </a:lnTo>
                  <a:lnTo>
                    <a:pt x="12879" y="399245"/>
                  </a:lnTo>
                  <a:lnTo>
                    <a:pt x="167426" y="643943"/>
                  </a:lnTo>
                  <a:lnTo>
                    <a:pt x="270457" y="824248"/>
                  </a:lnTo>
                  <a:lnTo>
                    <a:pt x="347730" y="978794"/>
                  </a:lnTo>
                  <a:lnTo>
                    <a:pt x="425003" y="991673"/>
                  </a:lnTo>
                  <a:lnTo>
                    <a:pt x="682581" y="746974"/>
                  </a:lnTo>
                  <a:lnTo>
                    <a:pt x="785612" y="669701"/>
                  </a:lnTo>
                  <a:lnTo>
                    <a:pt x="901521" y="785611"/>
                  </a:lnTo>
                  <a:lnTo>
                    <a:pt x="978795" y="824248"/>
                  </a:lnTo>
                  <a:lnTo>
                    <a:pt x="1262130" y="940157"/>
                  </a:lnTo>
                  <a:lnTo>
                    <a:pt x="1326524" y="940157"/>
                  </a:lnTo>
                  <a:lnTo>
                    <a:pt x="1468192" y="721217"/>
                  </a:lnTo>
                  <a:lnTo>
                    <a:pt x="1442434" y="528033"/>
                  </a:lnTo>
                  <a:lnTo>
                    <a:pt x="1416676" y="399245"/>
                  </a:lnTo>
                  <a:lnTo>
                    <a:pt x="1403798" y="412124"/>
                  </a:lnTo>
                </a:path>
              </a:pathLst>
            </a:custGeom>
            <a:solidFill>
              <a:schemeClr val="accent1">
                <a:alpha val="30000"/>
              </a:schemeClr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>
              <a:off x="5796136" y="1260376"/>
              <a:ext cx="1728192" cy="216024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6084168" y="1260376"/>
              <a:ext cx="1584176" cy="216024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>
              <a:off x="6444208" y="1332384"/>
              <a:ext cx="1368152" cy="208823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6732240" y="1404392"/>
              <a:ext cx="1152128" cy="2016224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reeform 54"/>
          <p:cNvSpPr/>
          <p:nvPr/>
        </p:nvSpPr>
        <p:spPr>
          <a:xfrm>
            <a:off x="204717" y="3181082"/>
            <a:ext cx="1326587" cy="955404"/>
          </a:xfrm>
          <a:custGeom>
            <a:avLst/>
            <a:gdLst>
              <a:gd name="connsiteX0" fmla="*/ 1108928 w 1326587"/>
              <a:gd name="connsiteY0" fmla="*/ 270456 h 955404"/>
              <a:gd name="connsiteX1" fmla="*/ 1108928 w 1326587"/>
              <a:gd name="connsiteY1" fmla="*/ 270456 h 955404"/>
              <a:gd name="connsiteX2" fmla="*/ 1083170 w 1326587"/>
              <a:gd name="connsiteY2" fmla="*/ 141667 h 955404"/>
              <a:gd name="connsiteX3" fmla="*/ 1044534 w 1326587"/>
              <a:gd name="connsiteY3" fmla="*/ 77273 h 955404"/>
              <a:gd name="connsiteX4" fmla="*/ 967260 w 1326587"/>
              <a:gd name="connsiteY4" fmla="*/ 12879 h 955404"/>
              <a:gd name="connsiteX5" fmla="*/ 928624 w 1326587"/>
              <a:gd name="connsiteY5" fmla="*/ 0 h 955404"/>
              <a:gd name="connsiteX6" fmla="*/ 902866 w 1326587"/>
              <a:gd name="connsiteY6" fmla="*/ 38636 h 955404"/>
              <a:gd name="connsiteX7" fmla="*/ 864229 w 1326587"/>
              <a:gd name="connsiteY7" fmla="*/ 90152 h 955404"/>
              <a:gd name="connsiteX8" fmla="*/ 851351 w 1326587"/>
              <a:gd name="connsiteY8" fmla="*/ 141667 h 955404"/>
              <a:gd name="connsiteX9" fmla="*/ 812714 w 1326587"/>
              <a:gd name="connsiteY9" fmla="*/ 218941 h 955404"/>
              <a:gd name="connsiteX10" fmla="*/ 735441 w 1326587"/>
              <a:gd name="connsiteY10" fmla="*/ 167425 h 955404"/>
              <a:gd name="connsiteX11" fmla="*/ 658168 w 1326587"/>
              <a:gd name="connsiteY11" fmla="*/ 90152 h 955404"/>
              <a:gd name="connsiteX12" fmla="*/ 619531 w 1326587"/>
              <a:gd name="connsiteY12" fmla="*/ 77273 h 955404"/>
              <a:gd name="connsiteX13" fmla="*/ 529379 w 1326587"/>
              <a:gd name="connsiteY13" fmla="*/ 51515 h 955404"/>
              <a:gd name="connsiteX14" fmla="*/ 490742 w 1326587"/>
              <a:gd name="connsiteY14" fmla="*/ 25757 h 955404"/>
              <a:gd name="connsiteX15" fmla="*/ 258922 w 1326587"/>
              <a:gd name="connsiteY15" fmla="*/ 38636 h 955404"/>
              <a:gd name="connsiteX16" fmla="*/ 130134 w 1326587"/>
              <a:gd name="connsiteY16" fmla="*/ 90152 h 955404"/>
              <a:gd name="connsiteX17" fmla="*/ 52860 w 1326587"/>
              <a:gd name="connsiteY17" fmla="*/ 128788 h 955404"/>
              <a:gd name="connsiteX18" fmla="*/ 1345 w 1326587"/>
              <a:gd name="connsiteY18" fmla="*/ 206062 h 955404"/>
              <a:gd name="connsiteX19" fmla="*/ 14224 w 1326587"/>
              <a:gd name="connsiteY19" fmla="*/ 502276 h 955404"/>
              <a:gd name="connsiteX20" fmla="*/ 39982 w 1326587"/>
              <a:gd name="connsiteY20" fmla="*/ 592428 h 955404"/>
              <a:gd name="connsiteX21" fmla="*/ 91497 w 1326587"/>
              <a:gd name="connsiteY21" fmla="*/ 708338 h 955404"/>
              <a:gd name="connsiteX22" fmla="*/ 117255 w 1326587"/>
              <a:gd name="connsiteY22" fmla="*/ 746974 h 955404"/>
              <a:gd name="connsiteX23" fmla="*/ 246044 w 1326587"/>
              <a:gd name="connsiteY23" fmla="*/ 785611 h 955404"/>
              <a:gd name="connsiteX24" fmla="*/ 284680 w 1326587"/>
              <a:gd name="connsiteY24" fmla="*/ 798490 h 955404"/>
              <a:gd name="connsiteX25" fmla="*/ 323317 w 1326587"/>
              <a:gd name="connsiteY25" fmla="*/ 875763 h 955404"/>
              <a:gd name="connsiteX26" fmla="*/ 387711 w 1326587"/>
              <a:gd name="connsiteY26" fmla="*/ 888642 h 955404"/>
              <a:gd name="connsiteX27" fmla="*/ 490742 w 1326587"/>
              <a:gd name="connsiteY27" fmla="*/ 901521 h 955404"/>
              <a:gd name="connsiteX28" fmla="*/ 568015 w 1326587"/>
              <a:gd name="connsiteY28" fmla="*/ 914400 h 955404"/>
              <a:gd name="connsiteX29" fmla="*/ 658168 w 1326587"/>
              <a:gd name="connsiteY29" fmla="*/ 953036 h 955404"/>
              <a:gd name="connsiteX30" fmla="*/ 696804 w 1326587"/>
              <a:gd name="connsiteY30" fmla="*/ 927279 h 955404"/>
              <a:gd name="connsiteX31" fmla="*/ 799835 w 1326587"/>
              <a:gd name="connsiteY31" fmla="*/ 901521 h 955404"/>
              <a:gd name="connsiteX32" fmla="*/ 838472 w 1326587"/>
              <a:gd name="connsiteY32" fmla="*/ 875763 h 955404"/>
              <a:gd name="connsiteX33" fmla="*/ 928624 w 1326587"/>
              <a:gd name="connsiteY33" fmla="*/ 824248 h 955404"/>
              <a:gd name="connsiteX34" fmla="*/ 1005897 w 1326587"/>
              <a:gd name="connsiteY34" fmla="*/ 837126 h 955404"/>
              <a:gd name="connsiteX35" fmla="*/ 1083170 w 1326587"/>
              <a:gd name="connsiteY35" fmla="*/ 811369 h 955404"/>
              <a:gd name="connsiteX36" fmla="*/ 1121807 w 1326587"/>
              <a:gd name="connsiteY36" fmla="*/ 772732 h 955404"/>
              <a:gd name="connsiteX37" fmla="*/ 1160444 w 1326587"/>
              <a:gd name="connsiteY37" fmla="*/ 759853 h 955404"/>
              <a:gd name="connsiteX38" fmla="*/ 1173322 w 1326587"/>
              <a:gd name="connsiteY38" fmla="*/ 721217 h 955404"/>
              <a:gd name="connsiteX39" fmla="*/ 1211959 w 1326587"/>
              <a:gd name="connsiteY39" fmla="*/ 695459 h 955404"/>
              <a:gd name="connsiteX40" fmla="*/ 1237717 w 1326587"/>
              <a:gd name="connsiteY40" fmla="*/ 656822 h 955404"/>
              <a:gd name="connsiteX41" fmla="*/ 1302111 w 1326587"/>
              <a:gd name="connsiteY41" fmla="*/ 605307 h 955404"/>
              <a:gd name="connsiteX42" fmla="*/ 1289232 w 1326587"/>
              <a:gd name="connsiteY42" fmla="*/ 553791 h 955404"/>
              <a:gd name="connsiteX43" fmla="*/ 1199080 w 1326587"/>
              <a:gd name="connsiteY43" fmla="*/ 450760 h 955404"/>
              <a:gd name="connsiteX44" fmla="*/ 1134686 w 1326587"/>
              <a:gd name="connsiteY44" fmla="*/ 334850 h 955404"/>
              <a:gd name="connsiteX45" fmla="*/ 1108928 w 1326587"/>
              <a:gd name="connsiteY45" fmla="*/ 270456 h 95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326587" h="955404">
                <a:moveTo>
                  <a:pt x="1108928" y="270456"/>
                </a:moveTo>
                <a:lnTo>
                  <a:pt x="1108928" y="270456"/>
                </a:lnTo>
                <a:cubicBezTo>
                  <a:pt x="1100342" y="227526"/>
                  <a:pt x="1097014" y="183200"/>
                  <a:pt x="1083170" y="141667"/>
                </a:cubicBezTo>
                <a:cubicBezTo>
                  <a:pt x="1075254" y="117920"/>
                  <a:pt x="1059553" y="97298"/>
                  <a:pt x="1044534" y="77273"/>
                </a:cubicBezTo>
                <a:cubicBezTo>
                  <a:pt x="1027443" y="54485"/>
                  <a:pt x="993440" y="25969"/>
                  <a:pt x="967260" y="12879"/>
                </a:cubicBezTo>
                <a:cubicBezTo>
                  <a:pt x="955118" y="6808"/>
                  <a:pt x="941503" y="4293"/>
                  <a:pt x="928624" y="0"/>
                </a:cubicBezTo>
                <a:cubicBezTo>
                  <a:pt x="920038" y="12879"/>
                  <a:pt x="911863" y="26041"/>
                  <a:pt x="902866" y="38636"/>
                </a:cubicBezTo>
                <a:cubicBezTo>
                  <a:pt x="890390" y="56103"/>
                  <a:pt x="873828" y="70953"/>
                  <a:pt x="864229" y="90152"/>
                </a:cubicBezTo>
                <a:cubicBezTo>
                  <a:pt x="856313" y="105983"/>
                  <a:pt x="856213" y="124648"/>
                  <a:pt x="851351" y="141667"/>
                </a:cubicBezTo>
                <a:cubicBezTo>
                  <a:pt x="838021" y="188322"/>
                  <a:pt x="840935" y="176609"/>
                  <a:pt x="812714" y="218941"/>
                </a:cubicBezTo>
                <a:cubicBezTo>
                  <a:pt x="786956" y="201769"/>
                  <a:pt x="757331" y="189315"/>
                  <a:pt x="735441" y="167425"/>
                </a:cubicBezTo>
                <a:cubicBezTo>
                  <a:pt x="709683" y="141667"/>
                  <a:pt x="692726" y="101671"/>
                  <a:pt x="658168" y="90152"/>
                </a:cubicBezTo>
                <a:cubicBezTo>
                  <a:pt x="645289" y="85859"/>
                  <a:pt x="632584" y="81003"/>
                  <a:pt x="619531" y="77273"/>
                </a:cubicBezTo>
                <a:cubicBezTo>
                  <a:pt x="600273" y="71771"/>
                  <a:pt x="549966" y="61809"/>
                  <a:pt x="529379" y="51515"/>
                </a:cubicBezTo>
                <a:cubicBezTo>
                  <a:pt x="515535" y="44593"/>
                  <a:pt x="503621" y="34343"/>
                  <a:pt x="490742" y="25757"/>
                </a:cubicBezTo>
                <a:cubicBezTo>
                  <a:pt x="413469" y="30050"/>
                  <a:pt x="335717" y="29037"/>
                  <a:pt x="258922" y="38636"/>
                </a:cubicBezTo>
                <a:cubicBezTo>
                  <a:pt x="203741" y="45534"/>
                  <a:pt x="177433" y="69881"/>
                  <a:pt x="130134" y="90152"/>
                </a:cubicBezTo>
                <a:cubicBezTo>
                  <a:pt x="55481" y="122147"/>
                  <a:pt x="127115" y="79287"/>
                  <a:pt x="52860" y="128788"/>
                </a:cubicBezTo>
                <a:cubicBezTo>
                  <a:pt x="35688" y="154546"/>
                  <a:pt x="0" y="175134"/>
                  <a:pt x="1345" y="206062"/>
                </a:cubicBezTo>
                <a:cubicBezTo>
                  <a:pt x="5638" y="304800"/>
                  <a:pt x="6923" y="403715"/>
                  <a:pt x="14224" y="502276"/>
                </a:cubicBezTo>
                <a:cubicBezTo>
                  <a:pt x="16760" y="536509"/>
                  <a:pt x="31964" y="560356"/>
                  <a:pt x="39982" y="592428"/>
                </a:cubicBezTo>
                <a:cubicBezTo>
                  <a:pt x="64996" y="692486"/>
                  <a:pt x="31954" y="624978"/>
                  <a:pt x="91497" y="708338"/>
                </a:cubicBezTo>
                <a:cubicBezTo>
                  <a:pt x="100494" y="720933"/>
                  <a:pt x="105364" y="737065"/>
                  <a:pt x="117255" y="746974"/>
                </a:cubicBezTo>
                <a:cubicBezTo>
                  <a:pt x="154692" y="778171"/>
                  <a:pt x="200750" y="778062"/>
                  <a:pt x="246044" y="785611"/>
                </a:cubicBezTo>
                <a:cubicBezTo>
                  <a:pt x="258923" y="789904"/>
                  <a:pt x="275081" y="788891"/>
                  <a:pt x="284680" y="798490"/>
                </a:cubicBezTo>
                <a:cubicBezTo>
                  <a:pt x="322140" y="835950"/>
                  <a:pt x="267582" y="843914"/>
                  <a:pt x="323317" y="875763"/>
                </a:cubicBezTo>
                <a:cubicBezTo>
                  <a:pt x="342323" y="886623"/>
                  <a:pt x="366076" y="885313"/>
                  <a:pt x="387711" y="888642"/>
                </a:cubicBezTo>
                <a:cubicBezTo>
                  <a:pt x="421919" y="893905"/>
                  <a:pt x="456479" y="896626"/>
                  <a:pt x="490742" y="901521"/>
                </a:cubicBezTo>
                <a:cubicBezTo>
                  <a:pt x="516593" y="905214"/>
                  <a:pt x="542257" y="910107"/>
                  <a:pt x="568015" y="914400"/>
                </a:cubicBezTo>
                <a:cubicBezTo>
                  <a:pt x="571373" y="916079"/>
                  <a:pt x="643956" y="955404"/>
                  <a:pt x="658168" y="953036"/>
                </a:cubicBezTo>
                <a:cubicBezTo>
                  <a:pt x="673436" y="950492"/>
                  <a:pt x="682960" y="934201"/>
                  <a:pt x="696804" y="927279"/>
                </a:cubicBezTo>
                <a:cubicBezTo>
                  <a:pt x="723206" y="914078"/>
                  <a:pt x="775342" y="906420"/>
                  <a:pt x="799835" y="901521"/>
                </a:cubicBezTo>
                <a:cubicBezTo>
                  <a:pt x="812714" y="892935"/>
                  <a:pt x="825033" y="883443"/>
                  <a:pt x="838472" y="875763"/>
                </a:cubicBezTo>
                <a:cubicBezTo>
                  <a:pt x="952865" y="810395"/>
                  <a:pt x="834480" y="887008"/>
                  <a:pt x="928624" y="824248"/>
                </a:cubicBezTo>
                <a:cubicBezTo>
                  <a:pt x="954382" y="828541"/>
                  <a:pt x="979874" y="839295"/>
                  <a:pt x="1005897" y="837126"/>
                </a:cubicBezTo>
                <a:cubicBezTo>
                  <a:pt x="1032954" y="834871"/>
                  <a:pt x="1083170" y="811369"/>
                  <a:pt x="1083170" y="811369"/>
                </a:cubicBezTo>
                <a:cubicBezTo>
                  <a:pt x="1096049" y="798490"/>
                  <a:pt x="1106652" y="782835"/>
                  <a:pt x="1121807" y="772732"/>
                </a:cubicBezTo>
                <a:cubicBezTo>
                  <a:pt x="1133103" y="765202"/>
                  <a:pt x="1150845" y="769452"/>
                  <a:pt x="1160444" y="759853"/>
                </a:cubicBezTo>
                <a:cubicBezTo>
                  <a:pt x="1170043" y="750254"/>
                  <a:pt x="1164842" y="731817"/>
                  <a:pt x="1173322" y="721217"/>
                </a:cubicBezTo>
                <a:cubicBezTo>
                  <a:pt x="1182991" y="709130"/>
                  <a:pt x="1199080" y="704045"/>
                  <a:pt x="1211959" y="695459"/>
                </a:cubicBezTo>
                <a:cubicBezTo>
                  <a:pt x="1220545" y="682580"/>
                  <a:pt x="1225630" y="666492"/>
                  <a:pt x="1237717" y="656822"/>
                </a:cubicBezTo>
                <a:cubicBezTo>
                  <a:pt x="1326587" y="585725"/>
                  <a:pt x="1228290" y="716036"/>
                  <a:pt x="1302111" y="605307"/>
                </a:cubicBezTo>
                <a:cubicBezTo>
                  <a:pt x="1297818" y="588135"/>
                  <a:pt x="1297148" y="569623"/>
                  <a:pt x="1289232" y="553791"/>
                </a:cubicBezTo>
                <a:cubicBezTo>
                  <a:pt x="1251669" y="478664"/>
                  <a:pt x="1252206" y="486177"/>
                  <a:pt x="1199080" y="450760"/>
                </a:cubicBezTo>
                <a:cubicBezTo>
                  <a:pt x="1185659" y="410499"/>
                  <a:pt x="1172642" y="360153"/>
                  <a:pt x="1134686" y="334850"/>
                </a:cubicBezTo>
                <a:cubicBezTo>
                  <a:pt x="1092477" y="306712"/>
                  <a:pt x="1113221" y="281188"/>
                  <a:pt x="1108928" y="270456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899592" y="1412776"/>
            <a:ext cx="2232248" cy="21602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1043608" y="1484784"/>
            <a:ext cx="2232248" cy="21602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 58"/>
          <p:cNvSpPr/>
          <p:nvPr/>
        </p:nvSpPr>
        <p:spPr>
          <a:xfrm>
            <a:off x="7477525" y="2965058"/>
            <a:ext cx="1326587" cy="955404"/>
          </a:xfrm>
          <a:custGeom>
            <a:avLst/>
            <a:gdLst>
              <a:gd name="connsiteX0" fmla="*/ 1108928 w 1326587"/>
              <a:gd name="connsiteY0" fmla="*/ 270456 h 955404"/>
              <a:gd name="connsiteX1" fmla="*/ 1108928 w 1326587"/>
              <a:gd name="connsiteY1" fmla="*/ 270456 h 955404"/>
              <a:gd name="connsiteX2" fmla="*/ 1083170 w 1326587"/>
              <a:gd name="connsiteY2" fmla="*/ 141667 h 955404"/>
              <a:gd name="connsiteX3" fmla="*/ 1044534 w 1326587"/>
              <a:gd name="connsiteY3" fmla="*/ 77273 h 955404"/>
              <a:gd name="connsiteX4" fmla="*/ 967260 w 1326587"/>
              <a:gd name="connsiteY4" fmla="*/ 12879 h 955404"/>
              <a:gd name="connsiteX5" fmla="*/ 928624 w 1326587"/>
              <a:gd name="connsiteY5" fmla="*/ 0 h 955404"/>
              <a:gd name="connsiteX6" fmla="*/ 902866 w 1326587"/>
              <a:gd name="connsiteY6" fmla="*/ 38636 h 955404"/>
              <a:gd name="connsiteX7" fmla="*/ 864229 w 1326587"/>
              <a:gd name="connsiteY7" fmla="*/ 90152 h 955404"/>
              <a:gd name="connsiteX8" fmla="*/ 851351 w 1326587"/>
              <a:gd name="connsiteY8" fmla="*/ 141667 h 955404"/>
              <a:gd name="connsiteX9" fmla="*/ 812714 w 1326587"/>
              <a:gd name="connsiteY9" fmla="*/ 218941 h 955404"/>
              <a:gd name="connsiteX10" fmla="*/ 735441 w 1326587"/>
              <a:gd name="connsiteY10" fmla="*/ 167425 h 955404"/>
              <a:gd name="connsiteX11" fmla="*/ 658168 w 1326587"/>
              <a:gd name="connsiteY11" fmla="*/ 90152 h 955404"/>
              <a:gd name="connsiteX12" fmla="*/ 619531 w 1326587"/>
              <a:gd name="connsiteY12" fmla="*/ 77273 h 955404"/>
              <a:gd name="connsiteX13" fmla="*/ 529379 w 1326587"/>
              <a:gd name="connsiteY13" fmla="*/ 51515 h 955404"/>
              <a:gd name="connsiteX14" fmla="*/ 490742 w 1326587"/>
              <a:gd name="connsiteY14" fmla="*/ 25757 h 955404"/>
              <a:gd name="connsiteX15" fmla="*/ 258922 w 1326587"/>
              <a:gd name="connsiteY15" fmla="*/ 38636 h 955404"/>
              <a:gd name="connsiteX16" fmla="*/ 130134 w 1326587"/>
              <a:gd name="connsiteY16" fmla="*/ 90152 h 955404"/>
              <a:gd name="connsiteX17" fmla="*/ 52860 w 1326587"/>
              <a:gd name="connsiteY17" fmla="*/ 128788 h 955404"/>
              <a:gd name="connsiteX18" fmla="*/ 1345 w 1326587"/>
              <a:gd name="connsiteY18" fmla="*/ 206062 h 955404"/>
              <a:gd name="connsiteX19" fmla="*/ 14224 w 1326587"/>
              <a:gd name="connsiteY19" fmla="*/ 502276 h 955404"/>
              <a:gd name="connsiteX20" fmla="*/ 39982 w 1326587"/>
              <a:gd name="connsiteY20" fmla="*/ 592428 h 955404"/>
              <a:gd name="connsiteX21" fmla="*/ 91497 w 1326587"/>
              <a:gd name="connsiteY21" fmla="*/ 708338 h 955404"/>
              <a:gd name="connsiteX22" fmla="*/ 117255 w 1326587"/>
              <a:gd name="connsiteY22" fmla="*/ 746974 h 955404"/>
              <a:gd name="connsiteX23" fmla="*/ 246044 w 1326587"/>
              <a:gd name="connsiteY23" fmla="*/ 785611 h 955404"/>
              <a:gd name="connsiteX24" fmla="*/ 284680 w 1326587"/>
              <a:gd name="connsiteY24" fmla="*/ 798490 h 955404"/>
              <a:gd name="connsiteX25" fmla="*/ 323317 w 1326587"/>
              <a:gd name="connsiteY25" fmla="*/ 875763 h 955404"/>
              <a:gd name="connsiteX26" fmla="*/ 387711 w 1326587"/>
              <a:gd name="connsiteY26" fmla="*/ 888642 h 955404"/>
              <a:gd name="connsiteX27" fmla="*/ 490742 w 1326587"/>
              <a:gd name="connsiteY27" fmla="*/ 901521 h 955404"/>
              <a:gd name="connsiteX28" fmla="*/ 568015 w 1326587"/>
              <a:gd name="connsiteY28" fmla="*/ 914400 h 955404"/>
              <a:gd name="connsiteX29" fmla="*/ 658168 w 1326587"/>
              <a:gd name="connsiteY29" fmla="*/ 953036 h 955404"/>
              <a:gd name="connsiteX30" fmla="*/ 696804 w 1326587"/>
              <a:gd name="connsiteY30" fmla="*/ 927279 h 955404"/>
              <a:gd name="connsiteX31" fmla="*/ 799835 w 1326587"/>
              <a:gd name="connsiteY31" fmla="*/ 901521 h 955404"/>
              <a:gd name="connsiteX32" fmla="*/ 838472 w 1326587"/>
              <a:gd name="connsiteY32" fmla="*/ 875763 h 955404"/>
              <a:gd name="connsiteX33" fmla="*/ 928624 w 1326587"/>
              <a:gd name="connsiteY33" fmla="*/ 824248 h 955404"/>
              <a:gd name="connsiteX34" fmla="*/ 1005897 w 1326587"/>
              <a:gd name="connsiteY34" fmla="*/ 837126 h 955404"/>
              <a:gd name="connsiteX35" fmla="*/ 1083170 w 1326587"/>
              <a:gd name="connsiteY35" fmla="*/ 811369 h 955404"/>
              <a:gd name="connsiteX36" fmla="*/ 1121807 w 1326587"/>
              <a:gd name="connsiteY36" fmla="*/ 772732 h 955404"/>
              <a:gd name="connsiteX37" fmla="*/ 1160444 w 1326587"/>
              <a:gd name="connsiteY37" fmla="*/ 759853 h 955404"/>
              <a:gd name="connsiteX38" fmla="*/ 1173322 w 1326587"/>
              <a:gd name="connsiteY38" fmla="*/ 721217 h 955404"/>
              <a:gd name="connsiteX39" fmla="*/ 1211959 w 1326587"/>
              <a:gd name="connsiteY39" fmla="*/ 695459 h 955404"/>
              <a:gd name="connsiteX40" fmla="*/ 1237717 w 1326587"/>
              <a:gd name="connsiteY40" fmla="*/ 656822 h 955404"/>
              <a:gd name="connsiteX41" fmla="*/ 1302111 w 1326587"/>
              <a:gd name="connsiteY41" fmla="*/ 605307 h 955404"/>
              <a:gd name="connsiteX42" fmla="*/ 1289232 w 1326587"/>
              <a:gd name="connsiteY42" fmla="*/ 553791 h 955404"/>
              <a:gd name="connsiteX43" fmla="*/ 1199080 w 1326587"/>
              <a:gd name="connsiteY43" fmla="*/ 450760 h 955404"/>
              <a:gd name="connsiteX44" fmla="*/ 1134686 w 1326587"/>
              <a:gd name="connsiteY44" fmla="*/ 334850 h 955404"/>
              <a:gd name="connsiteX45" fmla="*/ 1108928 w 1326587"/>
              <a:gd name="connsiteY45" fmla="*/ 270456 h 95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326587" h="955404">
                <a:moveTo>
                  <a:pt x="1108928" y="270456"/>
                </a:moveTo>
                <a:lnTo>
                  <a:pt x="1108928" y="270456"/>
                </a:lnTo>
                <a:cubicBezTo>
                  <a:pt x="1100342" y="227526"/>
                  <a:pt x="1097014" y="183200"/>
                  <a:pt x="1083170" y="141667"/>
                </a:cubicBezTo>
                <a:cubicBezTo>
                  <a:pt x="1075254" y="117920"/>
                  <a:pt x="1059553" y="97298"/>
                  <a:pt x="1044534" y="77273"/>
                </a:cubicBezTo>
                <a:cubicBezTo>
                  <a:pt x="1027443" y="54485"/>
                  <a:pt x="993440" y="25969"/>
                  <a:pt x="967260" y="12879"/>
                </a:cubicBezTo>
                <a:cubicBezTo>
                  <a:pt x="955118" y="6808"/>
                  <a:pt x="941503" y="4293"/>
                  <a:pt x="928624" y="0"/>
                </a:cubicBezTo>
                <a:cubicBezTo>
                  <a:pt x="920038" y="12879"/>
                  <a:pt x="911863" y="26041"/>
                  <a:pt x="902866" y="38636"/>
                </a:cubicBezTo>
                <a:cubicBezTo>
                  <a:pt x="890390" y="56103"/>
                  <a:pt x="873828" y="70953"/>
                  <a:pt x="864229" y="90152"/>
                </a:cubicBezTo>
                <a:cubicBezTo>
                  <a:pt x="856313" y="105983"/>
                  <a:pt x="856213" y="124648"/>
                  <a:pt x="851351" y="141667"/>
                </a:cubicBezTo>
                <a:cubicBezTo>
                  <a:pt x="838021" y="188322"/>
                  <a:pt x="840935" y="176609"/>
                  <a:pt x="812714" y="218941"/>
                </a:cubicBezTo>
                <a:cubicBezTo>
                  <a:pt x="786956" y="201769"/>
                  <a:pt x="757331" y="189315"/>
                  <a:pt x="735441" y="167425"/>
                </a:cubicBezTo>
                <a:cubicBezTo>
                  <a:pt x="709683" y="141667"/>
                  <a:pt x="692726" y="101671"/>
                  <a:pt x="658168" y="90152"/>
                </a:cubicBezTo>
                <a:cubicBezTo>
                  <a:pt x="645289" y="85859"/>
                  <a:pt x="632584" y="81003"/>
                  <a:pt x="619531" y="77273"/>
                </a:cubicBezTo>
                <a:cubicBezTo>
                  <a:pt x="600273" y="71771"/>
                  <a:pt x="549966" y="61809"/>
                  <a:pt x="529379" y="51515"/>
                </a:cubicBezTo>
                <a:cubicBezTo>
                  <a:pt x="515535" y="44593"/>
                  <a:pt x="503621" y="34343"/>
                  <a:pt x="490742" y="25757"/>
                </a:cubicBezTo>
                <a:cubicBezTo>
                  <a:pt x="413469" y="30050"/>
                  <a:pt x="335717" y="29037"/>
                  <a:pt x="258922" y="38636"/>
                </a:cubicBezTo>
                <a:cubicBezTo>
                  <a:pt x="203741" y="45534"/>
                  <a:pt x="177433" y="69881"/>
                  <a:pt x="130134" y="90152"/>
                </a:cubicBezTo>
                <a:cubicBezTo>
                  <a:pt x="55481" y="122147"/>
                  <a:pt x="127115" y="79287"/>
                  <a:pt x="52860" y="128788"/>
                </a:cubicBezTo>
                <a:cubicBezTo>
                  <a:pt x="35688" y="154546"/>
                  <a:pt x="0" y="175134"/>
                  <a:pt x="1345" y="206062"/>
                </a:cubicBezTo>
                <a:cubicBezTo>
                  <a:pt x="5638" y="304800"/>
                  <a:pt x="6923" y="403715"/>
                  <a:pt x="14224" y="502276"/>
                </a:cubicBezTo>
                <a:cubicBezTo>
                  <a:pt x="16760" y="536509"/>
                  <a:pt x="31964" y="560356"/>
                  <a:pt x="39982" y="592428"/>
                </a:cubicBezTo>
                <a:cubicBezTo>
                  <a:pt x="64996" y="692486"/>
                  <a:pt x="31954" y="624978"/>
                  <a:pt x="91497" y="708338"/>
                </a:cubicBezTo>
                <a:cubicBezTo>
                  <a:pt x="100494" y="720933"/>
                  <a:pt x="105364" y="737065"/>
                  <a:pt x="117255" y="746974"/>
                </a:cubicBezTo>
                <a:cubicBezTo>
                  <a:pt x="154692" y="778171"/>
                  <a:pt x="200750" y="778062"/>
                  <a:pt x="246044" y="785611"/>
                </a:cubicBezTo>
                <a:cubicBezTo>
                  <a:pt x="258923" y="789904"/>
                  <a:pt x="275081" y="788891"/>
                  <a:pt x="284680" y="798490"/>
                </a:cubicBezTo>
                <a:cubicBezTo>
                  <a:pt x="322140" y="835950"/>
                  <a:pt x="267582" y="843914"/>
                  <a:pt x="323317" y="875763"/>
                </a:cubicBezTo>
                <a:cubicBezTo>
                  <a:pt x="342323" y="886623"/>
                  <a:pt x="366076" y="885313"/>
                  <a:pt x="387711" y="888642"/>
                </a:cubicBezTo>
                <a:cubicBezTo>
                  <a:pt x="421919" y="893905"/>
                  <a:pt x="456479" y="896626"/>
                  <a:pt x="490742" y="901521"/>
                </a:cubicBezTo>
                <a:cubicBezTo>
                  <a:pt x="516593" y="905214"/>
                  <a:pt x="542257" y="910107"/>
                  <a:pt x="568015" y="914400"/>
                </a:cubicBezTo>
                <a:cubicBezTo>
                  <a:pt x="571373" y="916079"/>
                  <a:pt x="643956" y="955404"/>
                  <a:pt x="658168" y="953036"/>
                </a:cubicBezTo>
                <a:cubicBezTo>
                  <a:pt x="673436" y="950492"/>
                  <a:pt x="682960" y="934201"/>
                  <a:pt x="696804" y="927279"/>
                </a:cubicBezTo>
                <a:cubicBezTo>
                  <a:pt x="723206" y="914078"/>
                  <a:pt x="775342" y="906420"/>
                  <a:pt x="799835" y="901521"/>
                </a:cubicBezTo>
                <a:cubicBezTo>
                  <a:pt x="812714" y="892935"/>
                  <a:pt x="825033" y="883443"/>
                  <a:pt x="838472" y="875763"/>
                </a:cubicBezTo>
                <a:cubicBezTo>
                  <a:pt x="952865" y="810395"/>
                  <a:pt x="834480" y="887008"/>
                  <a:pt x="928624" y="824248"/>
                </a:cubicBezTo>
                <a:cubicBezTo>
                  <a:pt x="954382" y="828541"/>
                  <a:pt x="979874" y="839295"/>
                  <a:pt x="1005897" y="837126"/>
                </a:cubicBezTo>
                <a:cubicBezTo>
                  <a:pt x="1032954" y="834871"/>
                  <a:pt x="1083170" y="811369"/>
                  <a:pt x="1083170" y="811369"/>
                </a:cubicBezTo>
                <a:cubicBezTo>
                  <a:pt x="1096049" y="798490"/>
                  <a:pt x="1106652" y="782835"/>
                  <a:pt x="1121807" y="772732"/>
                </a:cubicBezTo>
                <a:cubicBezTo>
                  <a:pt x="1133103" y="765202"/>
                  <a:pt x="1150845" y="769452"/>
                  <a:pt x="1160444" y="759853"/>
                </a:cubicBezTo>
                <a:cubicBezTo>
                  <a:pt x="1170043" y="750254"/>
                  <a:pt x="1164842" y="731817"/>
                  <a:pt x="1173322" y="721217"/>
                </a:cubicBezTo>
                <a:cubicBezTo>
                  <a:pt x="1182991" y="709130"/>
                  <a:pt x="1199080" y="704045"/>
                  <a:pt x="1211959" y="695459"/>
                </a:cubicBezTo>
                <a:cubicBezTo>
                  <a:pt x="1220545" y="682580"/>
                  <a:pt x="1225630" y="666492"/>
                  <a:pt x="1237717" y="656822"/>
                </a:cubicBezTo>
                <a:cubicBezTo>
                  <a:pt x="1326587" y="585725"/>
                  <a:pt x="1228290" y="716036"/>
                  <a:pt x="1302111" y="605307"/>
                </a:cubicBezTo>
                <a:cubicBezTo>
                  <a:pt x="1297818" y="588135"/>
                  <a:pt x="1297148" y="569623"/>
                  <a:pt x="1289232" y="553791"/>
                </a:cubicBezTo>
                <a:cubicBezTo>
                  <a:pt x="1251669" y="478664"/>
                  <a:pt x="1252206" y="486177"/>
                  <a:pt x="1199080" y="450760"/>
                </a:cubicBezTo>
                <a:cubicBezTo>
                  <a:pt x="1185659" y="410499"/>
                  <a:pt x="1172642" y="360153"/>
                  <a:pt x="1134686" y="334850"/>
                </a:cubicBezTo>
                <a:cubicBezTo>
                  <a:pt x="1092477" y="306712"/>
                  <a:pt x="1113221" y="281188"/>
                  <a:pt x="1108928" y="270456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6732240" y="1340768"/>
            <a:ext cx="1440160" cy="201622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948264" y="1340768"/>
            <a:ext cx="1440160" cy="201622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516216" y="1340768"/>
            <a:ext cx="1440160" cy="201622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6300192" y="1412776"/>
            <a:ext cx="1440160" cy="201622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2051720" y="5013176"/>
            <a:ext cx="5040560" cy="288032"/>
            <a:chOff x="2051720" y="5013176"/>
            <a:chExt cx="5040560" cy="28803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7" name="Oval 66"/>
            <p:cNvSpPr/>
            <p:nvPr/>
          </p:nvSpPr>
          <p:spPr>
            <a:xfrm>
              <a:off x="2051720" y="5013176"/>
              <a:ext cx="288032" cy="288032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2483768" y="5013176"/>
              <a:ext cx="288032" cy="279648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915816" y="5013176"/>
              <a:ext cx="288032" cy="279648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3347864" y="5013176"/>
              <a:ext cx="288032" cy="288032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3779912" y="5013176"/>
              <a:ext cx="288032" cy="279648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4211960" y="5013176"/>
              <a:ext cx="288032" cy="279648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4644008" y="5013176"/>
              <a:ext cx="288032" cy="288032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5076056" y="5013176"/>
              <a:ext cx="288032" cy="279648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508104" y="5013176"/>
              <a:ext cx="288032" cy="279648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5940152" y="5013176"/>
              <a:ext cx="288032" cy="288032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6372200" y="5013176"/>
              <a:ext cx="288032" cy="279648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6804248" y="5013176"/>
              <a:ext cx="288032" cy="279648"/>
            </a:xfrm>
            <a:prstGeom prst="ellips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2699792" y="5445224"/>
            <a:ext cx="3985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One vertex per clause in the formula</a:t>
            </a:r>
            <a:endParaRPr lang="en-US" sz="2000" dirty="0"/>
          </a:p>
        </p:txBody>
      </p:sp>
      <p:cxnSp>
        <p:nvCxnSpPr>
          <p:cNvPr id="99" name="Straight Connector 98"/>
          <p:cNvCxnSpPr>
            <a:stCxn id="26" idx="4"/>
            <a:endCxn id="69" idx="0"/>
          </p:cNvCxnSpPr>
          <p:nvPr/>
        </p:nvCxnSpPr>
        <p:spPr>
          <a:xfrm flipH="1">
            <a:off x="3059832" y="3645024"/>
            <a:ext cx="576064" cy="136815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27" idx="5"/>
            <a:endCxn id="93" idx="0"/>
          </p:cNvCxnSpPr>
          <p:nvPr/>
        </p:nvCxnSpPr>
        <p:spPr>
          <a:xfrm>
            <a:off x="4097771" y="3602843"/>
            <a:ext cx="1122301" cy="141033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5004048" y="4077072"/>
            <a:ext cx="2963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Edge if the </a:t>
            </a:r>
            <a:r>
              <a:rPr lang="nb-NO" dirty="0" smtClean="0">
                <a:solidFill>
                  <a:srgbClr val="C00000"/>
                </a:solidFill>
              </a:rPr>
              <a:t>partial assignment</a:t>
            </a:r>
            <a:br>
              <a:rPr lang="nb-NO" dirty="0" smtClean="0">
                <a:solidFill>
                  <a:srgbClr val="C00000"/>
                </a:solidFill>
              </a:rPr>
            </a:br>
            <a:r>
              <a:rPr lang="nb-NO" dirty="0" smtClean="0"/>
              <a:t>satisfies the clause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94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SAT </a:t>
            </a:r>
            <a:r>
              <a:rPr lang="nb-NO" dirty="0" smtClean="0">
                <a:sym typeface="Wingdings" panose="05000000000000000000" pitchFamily="2" charset="2"/>
              </a:rPr>
              <a:t> </a:t>
            </a:r>
            <a:r>
              <a:rPr lang="nb-NO" dirty="0" smtClean="0">
                <a:solidFill>
                  <a:srgbClr val="C00000"/>
                </a:solidFill>
                <a:sym typeface="Wingdings" panose="05000000000000000000" pitchFamily="2" charset="2"/>
              </a:rPr>
              <a:t>k</a:t>
            </a:r>
            <a:r>
              <a:rPr lang="nb-NO" dirty="0" smtClean="0">
                <a:sym typeface="Wingdings" panose="05000000000000000000" pitchFamily="2" charset="2"/>
              </a:rPr>
              <a:t>-</a:t>
            </a:r>
            <a:r>
              <a:rPr lang="nb-NO" dirty="0" err="1" smtClean="0">
                <a:sym typeface="Wingdings" panose="05000000000000000000" pitchFamily="2" charset="2"/>
              </a:rPr>
              <a:t>Dominating</a:t>
            </a:r>
            <a:r>
              <a:rPr lang="nb-NO" dirty="0" smtClean="0">
                <a:sym typeface="Wingdings" panose="05000000000000000000" pitchFamily="2" charset="2"/>
              </a:rPr>
              <a:t> Set</a:t>
            </a:r>
            <a:br>
              <a:rPr lang="nb-NO" dirty="0" smtClean="0">
                <a:sym typeface="Wingdings" panose="05000000000000000000" pitchFamily="2" charset="2"/>
              </a:rPr>
            </a:br>
            <a:r>
              <a:rPr lang="nb-NO" sz="20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analysis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844824"/>
            <a:ext cx="6879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Too fast </a:t>
            </a:r>
            <a:r>
              <a:rPr lang="nb-NO" sz="2800" dirty="0" err="1" smtClean="0"/>
              <a:t>algorithm</a:t>
            </a:r>
            <a:r>
              <a:rPr lang="nb-NO" sz="2800" dirty="0"/>
              <a:t> </a:t>
            </a:r>
            <a:r>
              <a:rPr lang="nb-NO" sz="2800" dirty="0" smtClean="0"/>
              <a:t>for </a:t>
            </a:r>
            <a:r>
              <a:rPr lang="nb-NO" sz="2800" dirty="0" smtClean="0">
                <a:solidFill>
                  <a:srgbClr val="C00000"/>
                </a:solidFill>
              </a:rPr>
              <a:t>k</a:t>
            </a:r>
            <a:r>
              <a:rPr lang="nb-NO" sz="2800" dirty="0" smtClean="0"/>
              <a:t>-</a:t>
            </a:r>
            <a:r>
              <a:rPr lang="nb-NO" sz="2800" dirty="0" err="1" smtClean="0"/>
              <a:t>Dominating</a:t>
            </a:r>
            <a:r>
              <a:rPr lang="nb-NO" sz="2800" dirty="0" smtClean="0"/>
              <a:t> Set: </a:t>
            </a:r>
            <a:r>
              <a:rPr lang="nb-NO" sz="2800" dirty="0" smtClean="0">
                <a:solidFill>
                  <a:srgbClr val="C00000"/>
                </a:solidFill>
              </a:rPr>
              <a:t>n</a:t>
            </a:r>
            <a:r>
              <a:rPr lang="nb-NO" sz="2800" baseline="30000" dirty="0" smtClean="0">
                <a:solidFill>
                  <a:srgbClr val="C00000"/>
                </a:solidFill>
              </a:rPr>
              <a:t>k-0.01</a:t>
            </a:r>
            <a:endParaRPr lang="nb-NO" sz="2800" baseline="30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3199" y="2348880"/>
            <a:ext cx="2690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For </a:t>
            </a:r>
            <a:r>
              <a:rPr lang="nb-NO" sz="2000" dirty="0" err="1" smtClean="0"/>
              <a:t>any</a:t>
            </a:r>
            <a:r>
              <a:rPr lang="nb-NO" sz="2000" dirty="0" smtClean="0"/>
              <a:t> </a:t>
            </a:r>
            <a:r>
              <a:rPr lang="nb-NO" sz="2000" dirty="0" err="1" smtClean="0"/>
              <a:t>fixed</a:t>
            </a:r>
            <a:r>
              <a:rPr lang="nb-NO" sz="2000" dirty="0" smtClean="0"/>
              <a:t> </a:t>
            </a:r>
            <a:r>
              <a:rPr lang="nb-NO" sz="2000" dirty="0" smtClean="0">
                <a:solidFill>
                  <a:srgbClr val="C00000"/>
                </a:solidFill>
              </a:rPr>
              <a:t>k</a:t>
            </a:r>
            <a:r>
              <a:rPr lang="nb-NO" sz="2000" dirty="0" smtClean="0"/>
              <a:t> (like </a:t>
            </a:r>
            <a:r>
              <a:rPr lang="nb-NO" sz="2000" dirty="0" smtClean="0">
                <a:solidFill>
                  <a:srgbClr val="C00000"/>
                </a:solidFill>
              </a:rPr>
              <a:t>k=3</a:t>
            </a:r>
            <a:r>
              <a:rPr lang="nb-NO" sz="2000" dirty="0" smtClean="0"/>
              <a:t>)</a:t>
            </a:r>
            <a:endParaRPr lang="nb-NO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07864" y="3359907"/>
                <a:ext cx="366177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b-NO" sz="2400" dirty="0" smtClean="0"/>
                  <a:t>The output </a:t>
                </a:r>
                <a:r>
                  <a:rPr lang="nb-NO" sz="2400" dirty="0" err="1" smtClean="0"/>
                  <a:t>graph</a:t>
                </a:r>
                <a:r>
                  <a:rPr lang="nb-NO" sz="2400" dirty="0" smtClean="0"/>
                  <a:t> has </a:t>
                </a:r>
                <a:br>
                  <a:rPr lang="nb-NO" sz="2400" dirty="0" smtClean="0"/>
                </a:br>
                <a:r>
                  <a:rPr lang="nb-NO" sz="2400" dirty="0" smtClean="0">
                    <a:solidFill>
                      <a:srgbClr val="C00000"/>
                    </a:solidFill>
                  </a:rPr>
                  <a:t>k2</a:t>
                </a:r>
                <a:r>
                  <a:rPr lang="nb-NO" sz="2400" baseline="30000" dirty="0" smtClean="0">
                    <a:solidFill>
                      <a:srgbClr val="C00000"/>
                    </a:solidFill>
                  </a:rPr>
                  <a:t>n/k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 + m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2400" dirty="0" smtClean="0">
                    <a:solidFill>
                      <a:srgbClr val="C00000"/>
                    </a:solidFill>
                  </a:rPr>
                  <a:t> 2k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sz="2400" dirty="0" smtClean="0">
                    <a:solidFill>
                      <a:srgbClr val="C00000"/>
                    </a:solidFill>
                  </a:rPr>
                  <a:t> 2</a:t>
                </a:r>
                <a:r>
                  <a:rPr lang="nb-NO" sz="2400" baseline="30000" dirty="0" smtClean="0">
                    <a:solidFill>
                      <a:srgbClr val="C00000"/>
                    </a:solidFill>
                  </a:rPr>
                  <a:t>n/k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nb-NO" sz="2400" dirty="0" smtClean="0"/>
                  <a:t>vertices</a:t>
                </a:r>
                <a:endParaRPr lang="nb-NO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864" y="3359907"/>
                <a:ext cx="3661772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2329" t="-5882" r="-1997" b="-1617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1560" y="2996952"/>
                <a:ext cx="427880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b-NO" sz="2400" dirty="0" smtClean="0"/>
                  <a:t>If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m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≥</m:t>
                    </m:r>
                  </m:oMath>
                </a14:m>
                <a:r>
                  <a:rPr lang="nb-NO" sz="2400" dirty="0" smtClean="0">
                    <a:solidFill>
                      <a:srgbClr val="C00000"/>
                    </a:solidFill>
                  </a:rPr>
                  <a:t> 2</a:t>
                </a:r>
                <a:r>
                  <a:rPr lang="nb-NO" sz="2400" baseline="30000" dirty="0" smtClean="0">
                    <a:solidFill>
                      <a:srgbClr val="C00000"/>
                    </a:solidFill>
                  </a:rPr>
                  <a:t>n/k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nb-NO" sz="2400" dirty="0" err="1" smtClean="0"/>
                  <a:t>then</a:t>
                </a:r>
                <a:r>
                  <a:rPr lang="nb-NO" sz="2400" dirty="0" smtClean="0"/>
                  <a:t>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2</a:t>
                </a:r>
                <a:r>
                  <a:rPr lang="nb-NO" sz="2400" baseline="30000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sz="2400" dirty="0" smtClean="0"/>
                  <a:t> is at most </a:t>
                </a:r>
                <a:r>
                  <a:rPr lang="nb-NO" sz="2400" dirty="0" err="1" smtClean="0">
                    <a:solidFill>
                      <a:srgbClr val="C00000"/>
                    </a:solidFill>
                  </a:rPr>
                  <a:t>m</a:t>
                </a:r>
                <a:r>
                  <a:rPr lang="nb-NO" sz="2400" baseline="30000" dirty="0" err="1" smtClean="0">
                    <a:solidFill>
                      <a:srgbClr val="C00000"/>
                    </a:solidFill>
                  </a:rPr>
                  <a:t>k</a:t>
                </a:r>
                <a:r>
                  <a:rPr lang="nb-NO" sz="2400" dirty="0" smtClean="0"/>
                  <a:t>, </a:t>
                </a:r>
                <a:br>
                  <a:rPr lang="nb-NO" sz="2400" dirty="0" smtClean="0"/>
                </a:br>
                <a:r>
                  <a:rPr lang="nb-NO" sz="2400" dirty="0" err="1" smtClean="0"/>
                  <a:t>which</a:t>
                </a:r>
                <a:r>
                  <a:rPr lang="nb-NO" sz="2400" dirty="0" smtClean="0"/>
                  <a:t> is polynomial!</a:t>
                </a:r>
              </a:p>
              <a:p>
                <a:pPr algn="ctr"/>
                <a:r>
                  <a:rPr lang="nb-NO" sz="2400" dirty="0" smtClean="0"/>
                  <a:t>So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m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  <m:r>
                      <m:rPr>
                        <m:nor/>
                      </m:rPr>
                      <a:rPr lang="nb-NO" sz="2400" dirty="0">
                        <a:solidFill>
                          <a:srgbClr val="C00000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nb-NO" sz="2400" baseline="30000" dirty="0">
                        <a:solidFill>
                          <a:srgbClr val="C00000"/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nb-NO" sz="2400" baseline="30000" dirty="0">
                        <a:solidFill>
                          <a:srgbClr val="C00000"/>
                        </a:solidFill>
                      </a:rPr>
                      <m:t>/</m:t>
                    </m:r>
                    <m:r>
                      <m:rPr>
                        <m:nor/>
                      </m:rPr>
                      <a:rPr lang="nb-NO" sz="2400" baseline="30000" dirty="0">
                        <a:solidFill>
                          <a:srgbClr val="C00000"/>
                        </a:solidFill>
                      </a:rPr>
                      <m:t>k</m:t>
                    </m:r>
                  </m:oMath>
                </a14:m>
                <a:endParaRPr lang="nb-NO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996952"/>
                <a:ext cx="4278800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709" t="-4061" r="-1852" b="-1066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35696" y="4797152"/>
                <a:ext cx="2954655" cy="5393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b-NO" sz="28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b-NO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nb-NO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b-NO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nb-NO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nb-NO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⋅2</m:t>
                            </m:r>
                          </m:e>
                          <m:sup>
                            <m:r>
                              <a:rPr lang="nb-NO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nb-NO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nb-NO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nb-NO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nb-NO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nb-NO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−0.01</m:t>
                        </m:r>
                      </m:sup>
                    </m:sSup>
                  </m:oMath>
                </a14:m>
                <a:r>
                  <a:rPr lang="nb-NO" sz="2800" dirty="0" smtClean="0">
                    <a:solidFill>
                      <a:srgbClr val="C00000"/>
                    </a:solidFill>
                  </a:rPr>
                  <a:t>	</a:t>
                </a:r>
                <a:endParaRPr lang="nb-NO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797152"/>
                <a:ext cx="2954655" cy="5393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87111" y="4653136"/>
                <a:ext cx="3011594" cy="728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≤ </m:t>
                      </m:r>
                      <m:sSup>
                        <m:sSupPr>
                          <m:ctrlPr>
                            <a:rPr lang="nb-NO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b-NO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nb-NO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nb-NO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nb-NO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nb-NO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</m:sSup>
                      <m:r>
                        <a:rPr lang="nb-NO" sz="2800" i="1">
                          <a:solidFill>
                            <a:srgbClr val="C00000"/>
                          </a:solidFill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nb-NO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b-NO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nb-NO" sz="28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𝑛</m:t>
                          </m:r>
                          <m:f>
                            <m:fPr>
                              <m:ctrlPr>
                                <a:rPr lang="nb-NO" sz="2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nb-NO" sz="2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nb-NO" sz="2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−0.01</m:t>
                              </m:r>
                            </m:num>
                            <m:den>
                              <m:r>
                                <a:rPr lang="nb-NO" sz="2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nb-NO" sz="2800" baseline="30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111" y="4653136"/>
                <a:ext cx="3011594" cy="7285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58168" y="5517232"/>
                <a:ext cx="25365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nb-NO" sz="3200" i="1">
                          <a:solidFill>
                            <a:srgbClr val="C00000"/>
                          </a:solidFill>
                          <a:latin typeface="Cambria Math"/>
                        </a:rPr>
                        <m:t>𝑂</m:t>
                      </m:r>
                      <m:r>
                        <a:rPr lang="nb-NO" sz="3200" i="1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nb-NO" sz="3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b-NO" sz="3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1.999</m:t>
                          </m:r>
                        </m:e>
                        <m:sup>
                          <m:r>
                            <a:rPr lang="nb-NO" sz="3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nb-NO" sz="3200" i="1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nb-NO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168" y="5517232"/>
                <a:ext cx="2536592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454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Dominating</a:t>
            </a:r>
            <a:r>
              <a:rPr lang="nb-NO" dirty="0" smtClean="0"/>
              <a:t> Set, </a:t>
            </a:r>
            <a:r>
              <a:rPr lang="nb-NO" dirty="0" err="1" smtClean="0"/>
              <a:t>wrapping</a:t>
            </a:r>
            <a:r>
              <a:rPr lang="nb-NO" dirty="0" smtClean="0"/>
              <a:t> up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01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A </a:t>
            </a:r>
            <a:r>
              <a:rPr lang="nb-NO" dirty="0" smtClean="0">
                <a:solidFill>
                  <a:srgbClr val="C00000"/>
                </a:solidFill>
              </a:rPr>
              <a:t>O(n</a:t>
            </a:r>
            <a:r>
              <a:rPr lang="nb-NO" baseline="30000" dirty="0" smtClean="0">
                <a:solidFill>
                  <a:srgbClr val="C00000"/>
                </a:solidFill>
              </a:rPr>
              <a:t>2.99</a:t>
            </a:r>
            <a:r>
              <a:rPr lang="nb-NO" dirty="0" smtClean="0">
                <a:solidFill>
                  <a:srgbClr val="C00000"/>
                </a:solidFill>
              </a:rPr>
              <a:t>)</a:t>
            </a:r>
            <a:r>
              <a:rPr lang="nb-NO" dirty="0" smtClean="0"/>
              <a:t> </a:t>
            </a:r>
            <a:r>
              <a:rPr lang="nb-NO" dirty="0" err="1" smtClean="0"/>
              <a:t>algorithm</a:t>
            </a:r>
            <a:r>
              <a:rPr lang="nb-NO" dirty="0" smtClean="0"/>
              <a:t> for </a:t>
            </a:r>
            <a:r>
              <a:rPr lang="nb-NO" dirty="0" smtClean="0">
                <a:solidFill>
                  <a:srgbClr val="C00000"/>
                </a:solidFill>
              </a:rPr>
              <a:t>3</a:t>
            </a:r>
            <a:r>
              <a:rPr lang="nb-NO" dirty="0" smtClean="0"/>
              <a:t>-</a:t>
            </a:r>
            <a:r>
              <a:rPr lang="nb-NO" dirty="0" smtClean="0">
                <a:solidFill>
                  <a:srgbClr val="002060"/>
                </a:solidFill>
              </a:rPr>
              <a:t>Dominating Set</a:t>
            </a:r>
            <a:r>
              <a:rPr lang="nb-NO" dirty="0" smtClean="0"/>
              <a:t>, or </a:t>
            </a:r>
          </a:p>
          <a:p>
            <a:pPr marL="0" indent="0">
              <a:buNone/>
            </a:pPr>
            <a:r>
              <a:rPr lang="nb-NO" dirty="0" smtClean="0"/>
              <a:t>a </a:t>
            </a:r>
            <a:r>
              <a:rPr lang="nb-NO" dirty="0" smtClean="0">
                <a:solidFill>
                  <a:srgbClr val="C00000"/>
                </a:solidFill>
              </a:rPr>
              <a:t>O(n</a:t>
            </a:r>
            <a:r>
              <a:rPr lang="nb-NO" baseline="30000" dirty="0" smtClean="0">
                <a:solidFill>
                  <a:srgbClr val="C00000"/>
                </a:solidFill>
              </a:rPr>
              <a:t>3.99</a:t>
            </a:r>
            <a:r>
              <a:rPr lang="nb-NO" dirty="0">
                <a:solidFill>
                  <a:srgbClr val="C00000"/>
                </a:solidFill>
              </a:rPr>
              <a:t>)</a:t>
            </a:r>
            <a:r>
              <a:rPr lang="nb-NO" dirty="0" smtClean="0"/>
              <a:t> </a:t>
            </a:r>
            <a:r>
              <a:rPr lang="nb-NO" dirty="0" err="1" smtClean="0"/>
              <a:t>algorithm</a:t>
            </a:r>
            <a:r>
              <a:rPr lang="nb-NO" dirty="0" smtClean="0"/>
              <a:t> for </a:t>
            </a:r>
            <a:r>
              <a:rPr lang="nb-NO" dirty="0" smtClean="0">
                <a:solidFill>
                  <a:srgbClr val="C00000"/>
                </a:solidFill>
              </a:rPr>
              <a:t>4</a:t>
            </a:r>
            <a:r>
              <a:rPr lang="nb-NO" dirty="0" smtClean="0"/>
              <a:t>-</a:t>
            </a:r>
            <a:r>
              <a:rPr lang="nb-NO" dirty="0" smtClean="0">
                <a:solidFill>
                  <a:srgbClr val="002060"/>
                </a:solidFill>
              </a:rPr>
              <a:t>Dominating Set</a:t>
            </a:r>
            <a:r>
              <a:rPr lang="nb-NO" dirty="0" smtClean="0"/>
              <a:t>, or a</a:t>
            </a:r>
          </a:p>
          <a:p>
            <a:pPr marL="0" indent="0">
              <a:buNone/>
            </a:pPr>
            <a:r>
              <a:rPr lang="nb-NO" dirty="0"/>
              <a:t>a </a:t>
            </a:r>
            <a:r>
              <a:rPr lang="nb-NO" dirty="0">
                <a:solidFill>
                  <a:srgbClr val="C00000"/>
                </a:solidFill>
              </a:rPr>
              <a:t>O(n</a:t>
            </a:r>
            <a:r>
              <a:rPr lang="nb-NO" baseline="30000" dirty="0">
                <a:solidFill>
                  <a:srgbClr val="C00000"/>
                </a:solidFill>
              </a:rPr>
              <a:t>4.99</a:t>
            </a:r>
            <a:r>
              <a:rPr lang="nb-NO" dirty="0">
                <a:solidFill>
                  <a:srgbClr val="C00000"/>
                </a:solidFill>
              </a:rPr>
              <a:t>)</a:t>
            </a:r>
            <a:r>
              <a:rPr lang="nb-NO" dirty="0"/>
              <a:t> </a:t>
            </a:r>
            <a:r>
              <a:rPr lang="nb-NO" dirty="0" err="1"/>
              <a:t>algorithm</a:t>
            </a:r>
            <a:r>
              <a:rPr lang="nb-NO" dirty="0"/>
              <a:t> for </a:t>
            </a:r>
            <a:r>
              <a:rPr lang="nb-NO" dirty="0" smtClean="0">
                <a:solidFill>
                  <a:srgbClr val="C00000"/>
                </a:solidFill>
              </a:rPr>
              <a:t>5</a:t>
            </a:r>
            <a:r>
              <a:rPr lang="nb-NO" dirty="0" smtClean="0"/>
              <a:t>-</a:t>
            </a:r>
            <a:r>
              <a:rPr lang="nb-NO" dirty="0" smtClean="0">
                <a:solidFill>
                  <a:srgbClr val="002060"/>
                </a:solidFill>
              </a:rPr>
              <a:t>Dominating </a:t>
            </a:r>
            <a:r>
              <a:rPr lang="nb-NO" dirty="0">
                <a:solidFill>
                  <a:srgbClr val="002060"/>
                </a:solidFill>
              </a:rPr>
              <a:t>Set</a:t>
            </a:r>
            <a:r>
              <a:rPr lang="nb-NO" dirty="0"/>
              <a:t>, or a </a:t>
            </a:r>
            <a:r>
              <a:rPr lang="nb-NO" dirty="0" smtClean="0"/>
              <a:t>…</a:t>
            </a:r>
          </a:p>
          <a:p>
            <a:pPr marL="0" indent="0">
              <a:buNone/>
            </a:pPr>
            <a:r>
              <a:rPr lang="nb-NO" dirty="0" smtClean="0"/>
              <a:t>… </a:t>
            </a:r>
            <a:r>
              <a:rPr lang="nb-NO" dirty="0" err="1" smtClean="0"/>
              <a:t>would</a:t>
            </a:r>
            <a:r>
              <a:rPr lang="nb-NO" dirty="0" smtClean="0"/>
              <a:t> </a:t>
            </a:r>
            <a:r>
              <a:rPr lang="nb-NO" dirty="0" err="1" smtClean="0"/>
              <a:t>violate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002060"/>
                </a:solidFill>
              </a:rPr>
              <a:t>SETH</a:t>
            </a:r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9469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Independent</a:t>
            </a:r>
            <a:r>
              <a:rPr lang="nb-NO" dirty="0" smtClean="0"/>
              <a:t> Set / </a:t>
            </a:r>
            <a:r>
              <a:rPr lang="nb-NO" dirty="0" err="1" smtClean="0"/>
              <a:t>Treewidth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18884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</a:rPr>
                  <a:t>Input:</a:t>
                </a:r>
                <a:r>
                  <a:rPr lang="nb-NO" dirty="0" smtClean="0"/>
                  <a:t> Graph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dirty="0" smtClean="0"/>
                  <a:t>, </a:t>
                </a:r>
                <a:r>
                  <a:rPr lang="nb-NO" dirty="0" err="1" smtClean="0"/>
                  <a:t>integer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, </a:t>
                </a:r>
                <a:r>
                  <a:rPr lang="nb-NO" dirty="0" err="1" smtClean="0"/>
                  <a:t>tree-decomposition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of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of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width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t</a:t>
                </a:r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r>
                  <a:rPr lang="nb-NO" b="1" dirty="0" err="1" smtClean="0">
                    <a:solidFill>
                      <a:srgbClr val="002060"/>
                    </a:solidFill>
                  </a:rPr>
                  <a:t>Question</a:t>
                </a:r>
                <a:r>
                  <a:rPr lang="nb-NO" b="1" dirty="0" smtClean="0">
                    <a:solidFill>
                      <a:srgbClr val="002060"/>
                    </a:solidFill>
                  </a:rPr>
                  <a:t>: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Does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dirty="0" smtClean="0"/>
                  <a:t> have an </a:t>
                </a:r>
                <a:r>
                  <a:rPr lang="nb-NO" dirty="0" err="1" smtClean="0"/>
                  <a:t>independent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set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of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size</a:t>
                </a:r>
                <a:r>
                  <a:rPr lang="nb-NO" dirty="0" smtClean="0"/>
                  <a:t> at </a:t>
                </a:r>
                <a:r>
                  <a:rPr lang="nb-NO" dirty="0" err="1" smtClean="0"/>
                  <a:t>least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188840"/>
              </a:xfrm>
              <a:blipFill rotWithShape="1">
                <a:blip r:embed="rId2"/>
                <a:stretch>
                  <a:fillRect l="-1852" t="-3621" r="-1185" b="-668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051720" y="4149080"/>
            <a:ext cx="498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/>
              <a:t>DP</a:t>
            </a:r>
            <a:r>
              <a:rPr lang="nb-NO" sz="3600" dirty="0"/>
              <a:t>: </a:t>
            </a:r>
            <a:r>
              <a:rPr lang="nb-NO" sz="3600" dirty="0">
                <a:solidFill>
                  <a:srgbClr val="C00000"/>
                </a:solidFill>
              </a:rPr>
              <a:t>O(2</a:t>
            </a:r>
            <a:r>
              <a:rPr lang="nb-NO" sz="3600" baseline="30000" dirty="0">
                <a:solidFill>
                  <a:srgbClr val="C00000"/>
                </a:solidFill>
              </a:rPr>
              <a:t>t</a:t>
            </a:r>
            <a:r>
              <a:rPr lang="nb-NO" sz="3600" dirty="0">
                <a:solidFill>
                  <a:srgbClr val="C00000"/>
                </a:solidFill>
              </a:rPr>
              <a:t>n)</a:t>
            </a:r>
            <a:r>
              <a:rPr lang="nb-NO" sz="3600" dirty="0"/>
              <a:t> time </a:t>
            </a:r>
            <a:r>
              <a:rPr lang="nb-NO" sz="3600" dirty="0" err="1" smtClean="0"/>
              <a:t>algorithm</a:t>
            </a:r>
            <a:endParaRPr lang="nb-NO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996416" y="4849996"/>
            <a:ext cx="5146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err="1" smtClean="0"/>
              <a:t>Can</a:t>
            </a:r>
            <a:r>
              <a:rPr lang="nb-NO" sz="2800" dirty="0" smtClean="0"/>
              <a:t> </a:t>
            </a:r>
            <a:r>
              <a:rPr lang="nb-NO" sz="2800" dirty="0" err="1" smtClean="0"/>
              <a:t>we</a:t>
            </a:r>
            <a:r>
              <a:rPr lang="nb-NO" sz="2800" dirty="0" smtClean="0"/>
              <a:t> do it in </a:t>
            </a:r>
            <a:r>
              <a:rPr lang="nb-NO" sz="2800" dirty="0" smtClean="0">
                <a:solidFill>
                  <a:srgbClr val="C00000"/>
                </a:solidFill>
              </a:rPr>
              <a:t>1.99</a:t>
            </a:r>
            <a:r>
              <a:rPr lang="nb-NO" sz="2800" baseline="30000" dirty="0" smtClean="0">
                <a:solidFill>
                  <a:srgbClr val="C00000"/>
                </a:solidFill>
              </a:rPr>
              <a:t>t </a:t>
            </a:r>
            <a:r>
              <a:rPr lang="nb-NO" sz="2800" dirty="0" err="1" smtClean="0">
                <a:solidFill>
                  <a:srgbClr val="C00000"/>
                </a:solidFill>
              </a:rPr>
              <a:t>poly</a:t>
            </a:r>
            <a:r>
              <a:rPr lang="nb-NO" sz="2800" dirty="0" smtClean="0">
                <a:solidFill>
                  <a:srgbClr val="C00000"/>
                </a:solidFill>
              </a:rPr>
              <a:t>(n)</a:t>
            </a:r>
            <a:r>
              <a:rPr lang="nb-NO" sz="2800" dirty="0" smtClean="0"/>
              <a:t> time?</a:t>
            </a:r>
            <a:endParaRPr lang="nb-NO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685165" y="5517232"/>
            <a:ext cx="3687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err="1" smtClean="0">
                <a:solidFill>
                  <a:srgbClr val="002060"/>
                </a:solidFill>
              </a:rPr>
              <a:t>Next</a:t>
            </a:r>
            <a:r>
              <a:rPr lang="nb-NO" sz="2400" b="1" dirty="0" smtClean="0">
                <a:solidFill>
                  <a:srgbClr val="002060"/>
                </a:solidFill>
              </a:rPr>
              <a:t>:</a:t>
            </a:r>
            <a:r>
              <a:rPr lang="nb-NO" sz="2400" dirty="0" smtClean="0">
                <a:solidFill>
                  <a:srgbClr val="002060"/>
                </a:solidFill>
              </a:rPr>
              <a:t> If </a:t>
            </a:r>
            <a:r>
              <a:rPr lang="nb-NO" sz="2400" dirty="0" err="1" smtClean="0">
                <a:solidFill>
                  <a:srgbClr val="C00000"/>
                </a:solidFill>
              </a:rPr>
              <a:t>yes</a:t>
            </a:r>
            <a:r>
              <a:rPr lang="nb-NO" sz="2400" dirty="0" smtClean="0">
                <a:solidFill>
                  <a:srgbClr val="002060"/>
                </a:solidFill>
              </a:rPr>
              <a:t>, </a:t>
            </a:r>
            <a:r>
              <a:rPr lang="nb-NO" sz="2400" dirty="0" err="1" smtClean="0">
                <a:solidFill>
                  <a:srgbClr val="002060"/>
                </a:solidFill>
              </a:rPr>
              <a:t>then</a:t>
            </a:r>
            <a:r>
              <a:rPr lang="nb-NO" sz="2400" dirty="0" smtClean="0">
                <a:solidFill>
                  <a:srgbClr val="002060"/>
                </a:solidFill>
              </a:rPr>
              <a:t> SETH </a:t>
            </a:r>
            <a:r>
              <a:rPr lang="nb-NO" sz="2400" dirty="0" err="1" smtClean="0">
                <a:solidFill>
                  <a:srgbClr val="002060"/>
                </a:solidFill>
              </a:rPr>
              <a:t>fails</a:t>
            </a:r>
            <a:r>
              <a:rPr lang="nb-NO" sz="2400" dirty="0" smtClean="0">
                <a:solidFill>
                  <a:srgbClr val="002060"/>
                </a:solidFill>
              </a:rPr>
              <a:t>!</a:t>
            </a:r>
            <a:endParaRPr lang="nb-NO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3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Independent</a:t>
            </a:r>
            <a:r>
              <a:rPr lang="nb-NO" dirty="0" smtClean="0"/>
              <a:t> Set / </a:t>
            </a:r>
            <a:r>
              <a:rPr lang="nb-NO" dirty="0" err="1" smtClean="0"/>
              <a:t>Treewidth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435280" cy="348498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Will </a:t>
                </a:r>
                <a:r>
                  <a:rPr lang="nb-NO" dirty="0" err="1" smtClean="0"/>
                  <a:t>reduce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dirty="0" smtClean="0"/>
                  <a:t>-variable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d</a:t>
                </a:r>
                <a:r>
                  <a:rPr lang="nb-NO" dirty="0" smtClean="0"/>
                  <a:t>-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SAT</a:t>
                </a:r>
                <a:r>
                  <a:rPr lang="nb-NO" dirty="0" smtClean="0"/>
                  <a:t> to </a:t>
                </a:r>
                <a:r>
                  <a:rPr lang="nb-NO" dirty="0" err="1" smtClean="0">
                    <a:solidFill>
                      <a:srgbClr val="0070C0"/>
                    </a:solidFill>
                  </a:rPr>
                  <a:t>Independent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 Set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:r>
                  <a:rPr lang="nb-NO" dirty="0" smtClean="0"/>
                  <a:t>in </a:t>
                </a:r>
                <a:r>
                  <a:rPr lang="nb-NO" dirty="0" err="1" smtClean="0"/>
                  <a:t>graphs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of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treewidth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t</a:t>
                </a:r>
                <a:r>
                  <a:rPr lang="nb-NO" dirty="0" smtClean="0"/>
                  <a:t>, </a:t>
                </a:r>
                <a:r>
                  <a:rPr lang="nb-NO" dirty="0" err="1" smtClean="0"/>
                  <a:t>where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t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 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n+d</a:t>
                </a:r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/>
                  <a:t>So a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1.99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t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poly(N)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algorithm</a:t>
                </a:r>
                <a:r>
                  <a:rPr lang="nb-NO" dirty="0" smtClean="0"/>
                  <a:t> for </a:t>
                </a:r>
                <a:r>
                  <a:rPr lang="nb-NO" dirty="0" err="1" smtClean="0">
                    <a:solidFill>
                      <a:srgbClr val="0070C0"/>
                    </a:solidFill>
                  </a:rPr>
                  <a:t>Independent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 Set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gives</a:t>
                </a:r>
                <a:r>
                  <a:rPr lang="nb-NO" dirty="0" smtClean="0"/>
                  <a:t> a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1.99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n+d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poly(n)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O(1.999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)</a:t>
                </a:r>
                <a:r>
                  <a:rPr lang="nb-NO" dirty="0" smtClean="0"/>
                  <a:t> time </a:t>
                </a:r>
                <a:r>
                  <a:rPr lang="nb-NO" dirty="0" err="1" smtClean="0"/>
                  <a:t>algorithm</a:t>
                </a:r>
                <a:r>
                  <a:rPr lang="nb-NO" dirty="0" smtClean="0"/>
                  <a:t> for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d</a:t>
                </a:r>
                <a:r>
                  <a:rPr lang="nb-NO" dirty="0" smtClean="0"/>
                  <a:t>-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SAT</a:t>
                </a:r>
                <a:r>
                  <a:rPr lang="nb-NO" dirty="0" smtClean="0"/>
                  <a:t>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435280" cy="3484984"/>
              </a:xfrm>
              <a:blipFill rotWithShape="1">
                <a:blip r:embed="rId2"/>
                <a:stretch>
                  <a:fillRect l="-1806" t="-2277" r="-43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668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Independent</a:t>
            </a:r>
            <a:r>
              <a:rPr lang="nb-NO" dirty="0" smtClean="0"/>
              <a:t> Sets </a:t>
            </a:r>
            <a:r>
              <a:rPr lang="nb-NO" dirty="0" err="1" smtClean="0"/>
              <a:t>on</a:t>
            </a:r>
            <a:r>
              <a:rPr lang="nb-NO" dirty="0" smtClean="0"/>
              <a:t> an Even </a:t>
            </a:r>
            <a:r>
              <a:rPr lang="nb-NO" dirty="0" err="1" smtClean="0"/>
              <a:t>Path</a:t>
            </a:r>
            <a:endParaRPr lang="nb-NO" dirty="0"/>
          </a:p>
        </p:txBody>
      </p:sp>
      <p:sp>
        <p:nvSpPr>
          <p:cNvPr id="4" name="Oval 3"/>
          <p:cNvSpPr/>
          <p:nvPr/>
        </p:nvSpPr>
        <p:spPr>
          <a:xfrm>
            <a:off x="1403648" y="22048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5" name="Oval 4"/>
          <p:cNvSpPr/>
          <p:nvPr/>
        </p:nvSpPr>
        <p:spPr>
          <a:xfrm>
            <a:off x="2123728" y="22048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6" name="Oval 5"/>
          <p:cNvSpPr/>
          <p:nvPr/>
        </p:nvSpPr>
        <p:spPr>
          <a:xfrm>
            <a:off x="2843808" y="22048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7" name="Oval 6"/>
          <p:cNvSpPr/>
          <p:nvPr/>
        </p:nvSpPr>
        <p:spPr>
          <a:xfrm>
            <a:off x="3563888" y="22048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8" name="Oval 7"/>
          <p:cNvSpPr/>
          <p:nvPr/>
        </p:nvSpPr>
        <p:spPr>
          <a:xfrm>
            <a:off x="4283968" y="22048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9" name="Oval 8"/>
          <p:cNvSpPr/>
          <p:nvPr/>
        </p:nvSpPr>
        <p:spPr>
          <a:xfrm>
            <a:off x="5004048" y="22048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10" name="Oval 9"/>
          <p:cNvSpPr/>
          <p:nvPr/>
        </p:nvSpPr>
        <p:spPr>
          <a:xfrm>
            <a:off x="5724128" y="22048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11" name="Oval 10"/>
          <p:cNvSpPr/>
          <p:nvPr/>
        </p:nvSpPr>
        <p:spPr>
          <a:xfrm>
            <a:off x="6444208" y="22048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12" name="Oval 11"/>
          <p:cNvSpPr/>
          <p:nvPr/>
        </p:nvSpPr>
        <p:spPr>
          <a:xfrm>
            <a:off x="7164288" y="22048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cxnSp>
        <p:nvCxnSpPr>
          <p:cNvPr id="14" name="Straight Connector 13"/>
          <p:cNvCxnSpPr>
            <a:stCxn id="4" idx="6"/>
            <a:endCxn id="5" idx="2"/>
          </p:cNvCxnSpPr>
          <p:nvPr/>
        </p:nvCxnSpPr>
        <p:spPr>
          <a:xfrm>
            <a:off x="1691680" y="234888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6"/>
            <a:endCxn id="6" idx="2"/>
          </p:cNvCxnSpPr>
          <p:nvPr/>
        </p:nvCxnSpPr>
        <p:spPr>
          <a:xfrm>
            <a:off x="2411760" y="234888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6"/>
            <a:endCxn id="7" idx="2"/>
          </p:cNvCxnSpPr>
          <p:nvPr/>
        </p:nvCxnSpPr>
        <p:spPr>
          <a:xfrm>
            <a:off x="3131840" y="234888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6"/>
            <a:endCxn id="8" idx="2"/>
          </p:cNvCxnSpPr>
          <p:nvPr/>
        </p:nvCxnSpPr>
        <p:spPr>
          <a:xfrm>
            <a:off x="3851920" y="234888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6"/>
            <a:endCxn id="9" idx="2"/>
          </p:cNvCxnSpPr>
          <p:nvPr/>
        </p:nvCxnSpPr>
        <p:spPr>
          <a:xfrm>
            <a:off x="4572000" y="234888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9" idx="6"/>
            <a:endCxn id="10" idx="2"/>
          </p:cNvCxnSpPr>
          <p:nvPr/>
        </p:nvCxnSpPr>
        <p:spPr>
          <a:xfrm>
            <a:off x="5292080" y="234888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0" idx="6"/>
            <a:endCxn id="11" idx="2"/>
          </p:cNvCxnSpPr>
          <p:nvPr/>
        </p:nvCxnSpPr>
        <p:spPr>
          <a:xfrm>
            <a:off x="6012160" y="234888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6"/>
            <a:endCxn id="12" idx="2"/>
          </p:cNvCxnSpPr>
          <p:nvPr/>
        </p:nvCxnSpPr>
        <p:spPr>
          <a:xfrm>
            <a:off x="6732240" y="234888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884368" y="22048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cxnSp>
        <p:nvCxnSpPr>
          <p:cNvPr id="30" name="Straight Connector 29"/>
          <p:cNvCxnSpPr>
            <a:stCxn id="12" idx="6"/>
            <a:endCxn id="29" idx="2"/>
          </p:cNvCxnSpPr>
          <p:nvPr/>
        </p:nvCxnSpPr>
        <p:spPr>
          <a:xfrm>
            <a:off x="7452320" y="234888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2123728" y="2852936"/>
            <a:ext cx="288032" cy="288032"/>
          </a:xfrm>
          <a:prstGeom prst="ellips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Oval 37"/>
          <p:cNvSpPr/>
          <p:nvPr/>
        </p:nvSpPr>
        <p:spPr>
          <a:xfrm>
            <a:off x="5004048" y="2852936"/>
            <a:ext cx="288032" cy="288032"/>
          </a:xfrm>
          <a:prstGeom prst="ellips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Oval 39"/>
          <p:cNvSpPr/>
          <p:nvPr/>
        </p:nvSpPr>
        <p:spPr>
          <a:xfrm>
            <a:off x="6444208" y="2852936"/>
            <a:ext cx="288032" cy="288032"/>
          </a:xfrm>
          <a:prstGeom prst="ellips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42" name="Straight Connector 41"/>
          <p:cNvCxnSpPr>
            <a:stCxn id="33" idx="6"/>
            <a:endCxn id="34" idx="2"/>
          </p:cNvCxnSpPr>
          <p:nvPr/>
        </p:nvCxnSpPr>
        <p:spPr>
          <a:xfrm>
            <a:off x="1691680" y="2996952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4" idx="6"/>
            <a:endCxn id="35" idx="2"/>
          </p:cNvCxnSpPr>
          <p:nvPr/>
        </p:nvCxnSpPr>
        <p:spPr>
          <a:xfrm>
            <a:off x="2411760" y="2996952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5" idx="6"/>
            <a:endCxn id="36" idx="2"/>
          </p:cNvCxnSpPr>
          <p:nvPr/>
        </p:nvCxnSpPr>
        <p:spPr>
          <a:xfrm>
            <a:off x="3131840" y="2996952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6" idx="6"/>
            <a:endCxn id="37" idx="2"/>
          </p:cNvCxnSpPr>
          <p:nvPr/>
        </p:nvCxnSpPr>
        <p:spPr>
          <a:xfrm>
            <a:off x="3851920" y="2996952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7" idx="6"/>
            <a:endCxn id="38" idx="2"/>
          </p:cNvCxnSpPr>
          <p:nvPr/>
        </p:nvCxnSpPr>
        <p:spPr>
          <a:xfrm>
            <a:off x="4572000" y="2996952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8" idx="6"/>
            <a:endCxn id="39" idx="2"/>
          </p:cNvCxnSpPr>
          <p:nvPr/>
        </p:nvCxnSpPr>
        <p:spPr>
          <a:xfrm>
            <a:off x="5292080" y="2996952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9" idx="6"/>
            <a:endCxn id="40" idx="2"/>
          </p:cNvCxnSpPr>
          <p:nvPr/>
        </p:nvCxnSpPr>
        <p:spPr>
          <a:xfrm>
            <a:off x="6012160" y="2996952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0" idx="6"/>
            <a:endCxn id="41" idx="2"/>
          </p:cNvCxnSpPr>
          <p:nvPr/>
        </p:nvCxnSpPr>
        <p:spPr>
          <a:xfrm>
            <a:off x="6732240" y="2996952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7884368" y="2852936"/>
            <a:ext cx="288032" cy="288032"/>
          </a:xfrm>
          <a:prstGeom prst="ellips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51" name="Straight Connector 50"/>
          <p:cNvCxnSpPr>
            <a:stCxn id="41" idx="6"/>
            <a:endCxn id="50" idx="2"/>
          </p:cNvCxnSpPr>
          <p:nvPr/>
        </p:nvCxnSpPr>
        <p:spPr>
          <a:xfrm>
            <a:off x="7452320" y="2996952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1403648" y="2852936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Oval 34"/>
          <p:cNvSpPr/>
          <p:nvPr/>
        </p:nvSpPr>
        <p:spPr>
          <a:xfrm>
            <a:off x="2843808" y="2852936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Oval 35"/>
          <p:cNvSpPr/>
          <p:nvPr/>
        </p:nvSpPr>
        <p:spPr>
          <a:xfrm>
            <a:off x="3563888" y="2852936"/>
            <a:ext cx="288032" cy="288032"/>
          </a:xfrm>
          <a:prstGeom prst="ellips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Oval 36"/>
          <p:cNvSpPr/>
          <p:nvPr/>
        </p:nvSpPr>
        <p:spPr>
          <a:xfrm>
            <a:off x="4283968" y="2852936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Oval 38"/>
          <p:cNvSpPr/>
          <p:nvPr/>
        </p:nvSpPr>
        <p:spPr>
          <a:xfrm>
            <a:off x="5724128" y="2852936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Oval 40"/>
          <p:cNvSpPr/>
          <p:nvPr/>
        </p:nvSpPr>
        <p:spPr>
          <a:xfrm>
            <a:off x="7164288" y="2852936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Oval 51"/>
          <p:cNvSpPr/>
          <p:nvPr/>
        </p:nvSpPr>
        <p:spPr>
          <a:xfrm>
            <a:off x="2123728" y="3501008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Oval 52"/>
          <p:cNvSpPr/>
          <p:nvPr/>
        </p:nvSpPr>
        <p:spPr>
          <a:xfrm>
            <a:off x="5004048" y="3501008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Oval 53"/>
          <p:cNvSpPr/>
          <p:nvPr/>
        </p:nvSpPr>
        <p:spPr>
          <a:xfrm>
            <a:off x="6444208" y="3501008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55" name="Straight Connector 54"/>
          <p:cNvCxnSpPr>
            <a:stCxn id="65" idx="6"/>
            <a:endCxn id="52" idx="2"/>
          </p:cNvCxnSpPr>
          <p:nvPr/>
        </p:nvCxnSpPr>
        <p:spPr>
          <a:xfrm>
            <a:off x="1691680" y="3645024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2" idx="6"/>
            <a:endCxn id="66" idx="2"/>
          </p:cNvCxnSpPr>
          <p:nvPr/>
        </p:nvCxnSpPr>
        <p:spPr>
          <a:xfrm>
            <a:off x="2411760" y="3645024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66" idx="6"/>
            <a:endCxn id="67" idx="2"/>
          </p:cNvCxnSpPr>
          <p:nvPr/>
        </p:nvCxnSpPr>
        <p:spPr>
          <a:xfrm>
            <a:off x="3131840" y="3645024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67" idx="6"/>
            <a:endCxn id="68" idx="2"/>
          </p:cNvCxnSpPr>
          <p:nvPr/>
        </p:nvCxnSpPr>
        <p:spPr>
          <a:xfrm>
            <a:off x="3851920" y="3645024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68" idx="6"/>
            <a:endCxn id="53" idx="2"/>
          </p:cNvCxnSpPr>
          <p:nvPr/>
        </p:nvCxnSpPr>
        <p:spPr>
          <a:xfrm>
            <a:off x="4572000" y="3645024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3" idx="6"/>
            <a:endCxn id="69" idx="2"/>
          </p:cNvCxnSpPr>
          <p:nvPr/>
        </p:nvCxnSpPr>
        <p:spPr>
          <a:xfrm>
            <a:off x="5292080" y="3645024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69" idx="6"/>
            <a:endCxn id="54" idx="2"/>
          </p:cNvCxnSpPr>
          <p:nvPr/>
        </p:nvCxnSpPr>
        <p:spPr>
          <a:xfrm>
            <a:off x="6012160" y="3645024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4" idx="6"/>
            <a:endCxn id="70" idx="2"/>
          </p:cNvCxnSpPr>
          <p:nvPr/>
        </p:nvCxnSpPr>
        <p:spPr>
          <a:xfrm>
            <a:off x="6732240" y="3645024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7884368" y="3501008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64" name="Straight Connector 63"/>
          <p:cNvCxnSpPr>
            <a:stCxn id="70" idx="6"/>
            <a:endCxn id="63" idx="2"/>
          </p:cNvCxnSpPr>
          <p:nvPr/>
        </p:nvCxnSpPr>
        <p:spPr>
          <a:xfrm>
            <a:off x="7452320" y="3645024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1403648" y="3501008"/>
            <a:ext cx="288032" cy="288032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Oval 65"/>
          <p:cNvSpPr/>
          <p:nvPr/>
        </p:nvSpPr>
        <p:spPr>
          <a:xfrm>
            <a:off x="2843808" y="3501008"/>
            <a:ext cx="288032" cy="288032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Oval 66"/>
          <p:cNvSpPr/>
          <p:nvPr/>
        </p:nvSpPr>
        <p:spPr>
          <a:xfrm>
            <a:off x="3563888" y="3501008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Oval 67"/>
          <p:cNvSpPr/>
          <p:nvPr/>
        </p:nvSpPr>
        <p:spPr>
          <a:xfrm>
            <a:off x="4283968" y="3501008"/>
            <a:ext cx="288032" cy="288032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Oval 68"/>
          <p:cNvSpPr/>
          <p:nvPr/>
        </p:nvSpPr>
        <p:spPr>
          <a:xfrm>
            <a:off x="5724128" y="3501008"/>
            <a:ext cx="288032" cy="288032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Oval 69"/>
          <p:cNvSpPr/>
          <p:nvPr/>
        </p:nvSpPr>
        <p:spPr>
          <a:xfrm>
            <a:off x="7164288" y="3501008"/>
            <a:ext cx="288032" cy="288032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TextBox 70"/>
          <p:cNvSpPr txBox="1"/>
          <p:nvPr/>
        </p:nvSpPr>
        <p:spPr>
          <a:xfrm>
            <a:off x="520199" y="2751311"/>
            <a:ext cx="739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True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67544" y="3399383"/>
            <a:ext cx="809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False</a:t>
            </a:r>
            <a:endParaRPr lang="nb-NO" sz="2400" dirty="0">
              <a:solidFill>
                <a:srgbClr val="C00000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3059832" y="1988840"/>
            <a:ext cx="3127730" cy="1477328"/>
            <a:chOff x="3676518" y="4797152"/>
            <a:chExt cx="3127730" cy="1477328"/>
          </a:xfrm>
        </p:grpSpPr>
        <p:sp>
          <p:nvSpPr>
            <p:cNvPr id="73" name="TextBox 72"/>
            <p:cNvSpPr txBox="1"/>
            <p:nvPr/>
          </p:nvSpPr>
          <p:spPr>
            <a:xfrm>
              <a:off x="3676518" y="4797152"/>
              <a:ext cx="3127730" cy="147732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70C0"/>
              </a:solidFill>
            </a:ln>
            <a:effectLst>
              <a:outerShdw blurRad="317500" sx="102000" sy="102000" algn="ctr" rotWithShape="0">
                <a:prstClr val="black">
                  <a:alpha val="7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endParaRPr lang="nb-NO" dirty="0" smtClean="0"/>
            </a:p>
            <a:p>
              <a:r>
                <a:rPr lang="nb-NO" dirty="0" smtClean="0"/>
                <a:t>       In </a:t>
              </a:r>
              <a:r>
                <a:rPr lang="nb-NO" dirty="0" err="1" smtClean="0"/>
                <a:t>independent</a:t>
              </a:r>
              <a:r>
                <a:rPr lang="nb-NO" dirty="0" smtClean="0"/>
                <a:t> </a:t>
              </a:r>
              <a:r>
                <a:rPr lang="nb-NO" dirty="0" err="1" smtClean="0"/>
                <a:t>set</a:t>
              </a:r>
              <a:r>
                <a:rPr lang="nb-NO" dirty="0" smtClean="0"/>
                <a:t>:                  </a:t>
              </a:r>
            </a:p>
            <a:p>
              <a:endParaRPr lang="nb-NO" dirty="0" smtClean="0"/>
            </a:p>
            <a:p>
              <a:r>
                <a:rPr lang="nb-NO" dirty="0" smtClean="0"/>
                <a:t>       Not in </a:t>
              </a:r>
              <a:r>
                <a:rPr lang="nb-NO" dirty="0" err="1" smtClean="0"/>
                <a:t>solution</a:t>
              </a:r>
              <a:r>
                <a:rPr lang="nb-NO" dirty="0" smtClean="0"/>
                <a:t>:       </a:t>
              </a:r>
            </a:p>
            <a:p>
              <a:r>
                <a:rPr lang="nb-NO" dirty="0" smtClean="0"/>
                <a:t>   </a:t>
              </a:r>
              <a:endParaRPr lang="nb-NO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6156176" y="5085184"/>
              <a:ext cx="288032" cy="2880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Oval 74"/>
            <p:cNvSpPr/>
            <p:nvPr/>
          </p:nvSpPr>
          <p:spPr>
            <a:xfrm>
              <a:off x="5899530" y="5661248"/>
              <a:ext cx="288032" cy="28803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97" name="Oval 96"/>
          <p:cNvSpPr/>
          <p:nvPr/>
        </p:nvSpPr>
        <p:spPr>
          <a:xfrm>
            <a:off x="2123728" y="4192052"/>
            <a:ext cx="288032" cy="288032"/>
          </a:xfrm>
          <a:prstGeom prst="ellips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Oval 97"/>
          <p:cNvSpPr/>
          <p:nvPr/>
        </p:nvSpPr>
        <p:spPr>
          <a:xfrm>
            <a:off x="5004048" y="4192052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Oval 98"/>
          <p:cNvSpPr/>
          <p:nvPr/>
        </p:nvSpPr>
        <p:spPr>
          <a:xfrm>
            <a:off x="6444208" y="4192052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0" name="Straight Connector 99"/>
          <p:cNvCxnSpPr>
            <a:stCxn id="110" idx="6"/>
            <a:endCxn id="97" idx="2"/>
          </p:cNvCxnSpPr>
          <p:nvPr/>
        </p:nvCxnSpPr>
        <p:spPr>
          <a:xfrm>
            <a:off x="1691680" y="4336068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97" idx="6"/>
            <a:endCxn id="111" idx="2"/>
          </p:cNvCxnSpPr>
          <p:nvPr/>
        </p:nvCxnSpPr>
        <p:spPr>
          <a:xfrm>
            <a:off x="2411760" y="4336068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11" idx="6"/>
            <a:endCxn id="112" idx="2"/>
          </p:cNvCxnSpPr>
          <p:nvPr/>
        </p:nvCxnSpPr>
        <p:spPr>
          <a:xfrm>
            <a:off x="3131840" y="4336068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112" idx="6"/>
            <a:endCxn id="113" idx="2"/>
          </p:cNvCxnSpPr>
          <p:nvPr/>
        </p:nvCxnSpPr>
        <p:spPr>
          <a:xfrm>
            <a:off x="3851920" y="4336068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13" idx="6"/>
            <a:endCxn id="98" idx="2"/>
          </p:cNvCxnSpPr>
          <p:nvPr/>
        </p:nvCxnSpPr>
        <p:spPr>
          <a:xfrm>
            <a:off x="4572000" y="4336068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98" idx="6"/>
            <a:endCxn id="114" idx="2"/>
          </p:cNvCxnSpPr>
          <p:nvPr/>
        </p:nvCxnSpPr>
        <p:spPr>
          <a:xfrm>
            <a:off x="5292080" y="4336068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114" idx="6"/>
            <a:endCxn id="99" idx="2"/>
          </p:cNvCxnSpPr>
          <p:nvPr/>
        </p:nvCxnSpPr>
        <p:spPr>
          <a:xfrm>
            <a:off x="6012160" y="4336068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99" idx="6"/>
            <a:endCxn id="115" idx="2"/>
          </p:cNvCxnSpPr>
          <p:nvPr/>
        </p:nvCxnSpPr>
        <p:spPr>
          <a:xfrm>
            <a:off x="6732240" y="4336068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7884368" y="4192052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9" name="Straight Connector 108"/>
          <p:cNvCxnSpPr>
            <a:stCxn id="115" idx="6"/>
            <a:endCxn id="108" idx="2"/>
          </p:cNvCxnSpPr>
          <p:nvPr/>
        </p:nvCxnSpPr>
        <p:spPr>
          <a:xfrm>
            <a:off x="7452320" y="4336068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1403648" y="4192052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1" name="Oval 110"/>
          <p:cNvSpPr/>
          <p:nvPr/>
        </p:nvSpPr>
        <p:spPr>
          <a:xfrm>
            <a:off x="2843808" y="4192052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2" name="Oval 111"/>
          <p:cNvSpPr/>
          <p:nvPr/>
        </p:nvSpPr>
        <p:spPr>
          <a:xfrm>
            <a:off x="3563888" y="4192052"/>
            <a:ext cx="288032" cy="288032"/>
          </a:xfrm>
          <a:prstGeom prst="ellips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3" name="Oval 112"/>
          <p:cNvSpPr/>
          <p:nvPr/>
        </p:nvSpPr>
        <p:spPr>
          <a:xfrm>
            <a:off x="4283968" y="4192052"/>
            <a:ext cx="288032" cy="288032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4" name="Oval 113"/>
          <p:cNvSpPr/>
          <p:nvPr/>
        </p:nvSpPr>
        <p:spPr>
          <a:xfrm>
            <a:off x="5724128" y="4192052"/>
            <a:ext cx="288032" cy="288032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5" name="Oval 114"/>
          <p:cNvSpPr/>
          <p:nvPr/>
        </p:nvSpPr>
        <p:spPr>
          <a:xfrm>
            <a:off x="7164288" y="4192052"/>
            <a:ext cx="288032" cy="288032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7" name="TextBox 116"/>
          <p:cNvSpPr txBox="1"/>
          <p:nvPr/>
        </p:nvSpPr>
        <p:spPr>
          <a:xfrm>
            <a:off x="1907704" y="4696108"/>
            <a:ext cx="73943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400" dirty="0" smtClean="0">
                <a:solidFill>
                  <a:schemeClr val="accent6">
                    <a:lumMod val="75000"/>
                  </a:schemeClr>
                </a:solidFill>
              </a:rPr>
              <a:t>first</a:t>
            </a:r>
          </a:p>
          <a:p>
            <a:pPr algn="ctr"/>
            <a:r>
              <a:rPr lang="nb-NO" sz="2400" dirty="0" smtClean="0">
                <a:solidFill>
                  <a:srgbClr val="C00000"/>
                </a:solidFill>
              </a:rPr>
              <a:t>True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138683" y="4624100"/>
            <a:ext cx="80958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400" dirty="0" err="1" smtClean="0">
                <a:solidFill>
                  <a:schemeClr val="accent6">
                    <a:lumMod val="75000"/>
                  </a:schemeClr>
                </a:solidFill>
              </a:rPr>
              <a:t>then</a:t>
            </a:r>
            <a:endParaRPr lang="nb-NO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nb-NO" sz="2400" dirty="0" smtClean="0">
                <a:solidFill>
                  <a:srgbClr val="C00000"/>
                </a:solidFill>
              </a:rPr>
              <a:t>False</a:t>
            </a:r>
            <a:endParaRPr lang="nb-NO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0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9" grpId="0" animBg="1"/>
      <p:bldP spid="34" grpId="0" animBg="1"/>
      <p:bldP spid="38" grpId="0" animBg="1"/>
      <p:bldP spid="40" grpId="0" animBg="1"/>
      <p:bldP spid="50" grpId="0" animBg="1"/>
      <p:bldP spid="33" grpId="0" animBg="1"/>
      <p:bldP spid="35" grpId="0" animBg="1"/>
      <p:bldP spid="36" grpId="0" animBg="1"/>
      <p:bldP spid="37" grpId="0" animBg="1"/>
      <p:bldP spid="39" grpId="0" animBg="1"/>
      <p:bldP spid="41" grpId="0" animBg="1"/>
      <p:bldP spid="52" grpId="0" animBg="1"/>
      <p:bldP spid="53" grpId="0" animBg="1"/>
      <p:bldP spid="54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/>
      <p:bldP spid="72" grpId="0"/>
      <p:bldP spid="97" grpId="0" animBg="1"/>
      <p:bldP spid="98" grpId="0" animBg="1"/>
      <p:bldP spid="99" grpId="0" animBg="1"/>
      <p:bldP spid="108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7" grpId="0"/>
      <p:bldP spid="1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Straight Connector 93"/>
          <p:cNvCxnSpPr>
            <a:stCxn id="88" idx="6"/>
            <a:endCxn id="89" idx="2"/>
          </p:cNvCxnSpPr>
          <p:nvPr/>
        </p:nvCxnSpPr>
        <p:spPr>
          <a:xfrm>
            <a:off x="5888754" y="2996952"/>
            <a:ext cx="12340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89" idx="0"/>
            <a:endCxn id="90" idx="5"/>
          </p:cNvCxnSpPr>
          <p:nvPr/>
        </p:nvCxnSpPr>
        <p:spPr>
          <a:xfrm flipH="1" flipV="1">
            <a:off x="6041987" y="2738747"/>
            <a:ext cx="11418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88" idx="0"/>
            <a:endCxn id="90" idx="3"/>
          </p:cNvCxnSpPr>
          <p:nvPr/>
        </p:nvCxnSpPr>
        <p:spPr>
          <a:xfrm flipV="1">
            <a:off x="5744738" y="2738747"/>
            <a:ext cx="9357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85" idx="0"/>
            <a:endCxn id="86" idx="5"/>
          </p:cNvCxnSpPr>
          <p:nvPr/>
        </p:nvCxnSpPr>
        <p:spPr>
          <a:xfrm flipH="1" flipV="1">
            <a:off x="4653225" y="2738747"/>
            <a:ext cx="11418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85" idx="2"/>
            <a:endCxn id="84" idx="6"/>
          </p:cNvCxnSpPr>
          <p:nvPr/>
        </p:nvCxnSpPr>
        <p:spPr>
          <a:xfrm flipH="1">
            <a:off x="4499992" y="2996952"/>
            <a:ext cx="12340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84" idx="0"/>
            <a:endCxn id="86" idx="3"/>
          </p:cNvCxnSpPr>
          <p:nvPr/>
        </p:nvCxnSpPr>
        <p:spPr>
          <a:xfrm flipV="1">
            <a:off x="4355976" y="2738747"/>
            <a:ext cx="9357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64" idx="2"/>
            <a:endCxn id="63" idx="6"/>
          </p:cNvCxnSpPr>
          <p:nvPr/>
        </p:nvCxnSpPr>
        <p:spPr>
          <a:xfrm flipH="1">
            <a:off x="3059832" y="2996952"/>
            <a:ext cx="12340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64" idx="0"/>
            <a:endCxn id="65" idx="5"/>
          </p:cNvCxnSpPr>
          <p:nvPr/>
        </p:nvCxnSpPr>
        <p:spPr>
          <a:xfrm flipH="1" flipV="1">
            <a:off x="3213065" y="2738747"/>
            <a:ext cx="11418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63" idx="0"/>
            <a:endCxn id="65" idx="3"/>
          </p:cNvCxnSpPr>
          <p:nvPr/>
        </p:nvCxnSpPr>
        <p:spPr>
          <a:xfrm flipV="1">
            <a:off x="2915816" y="2738747"/>
            <a:ext cx="9357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b-NO" dirty="0" smtClean="0">
                    <a:solidFill>
                      <a:srgbClr val="C00000"/>
                    </a:solidFill>
                  </a:rPr>
                  <a:t>d</a:t>
                </a:r>
                <a:r>
                  <a:rPr lang="nb-NO" dirty="0" smtClean="0"/>
                  <a:t>-SAT </a:t>
                </a:r>
                <a14:m>
                  <m:oMath xmlns:m="http://schemas.openxmlformats.org/officeDocument/2006/math">
                    <m:r>
                      <a:rPr lang="nb-NO" b="0" i="1" dirty="0" smtClean="0">
                        <a:latin typeface="Cambria Math"/>
                        <a:sym typeface="Wingdings" panose="05000000000000000000" pitchFamily="2" charset="2"/>
                      </a:rPr>
                      <m:t>≤</m:t>
                    </m:r>
                  </m:oMath>
                </a14:m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Independent</a:t>
                </a:r>
                <a:r>
                  <a:rPr lang="nb-NO" dirty="0" smtClean="0">
                    <a:sym typeface="Wingdings" panose="05000000000000000000" pitchFamily="2" charset="2"/>
                  </a:rPr>
                  <a:t> Set</a:t>
                </a:r>
                <a:br>
                  <a:rPr lang="nb-NO" dirty="0" smtClean="0">
                    <a:sym typeface="Wingdings" panose="05000000000000000000" pitchFamily="2" charset="2"/>
                  </a:rPr>
                </a:br>
                <a:r>
                  <a:rPr lang="nb-NO" sz="2200" dirty="0" err="1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proof</a:t>
                </a:r>
                <a:r>
                  <a:rPr lang="nb-NO" sz="2200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by </a:t>
                </a:r>
                <a:r>
                  <a:rPr lang="nb-NO" sz="2200" dirty="0" err="1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example</a:t>
                </a:r>
                <a:endParaRPr lang="nb-NO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8511" b="-85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600201"/>
                <a:ext cx="8229600" cy="6046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𝜓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= (a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b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c)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∧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(a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c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d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∧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(b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c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d</a:t>
                </a:r>
                <a:r>
                  <a:rPr lang="nb-NO" dirty="0">
                    <a:solidFill>
                      <a:srgbClr val="C00000"/>
                    </a:solidFill>
                  </a:rPr>
                  <a:t>)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600201"/>
                <a:ext cx="8229600" cy="604664"/>
              </a:xfrm>
              <a:blipFill rotWithShape="1">
                <a:blip r:embed="rId3"/>
                <a:stretch>
                  <a:fillRect t="-12121" b="-2929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599886" y="3717032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5" name="Oval 4"/>
          <p:cNvSpPr/>
          <p:nvPr/>
        </p:nvSpPr>
        <p:spPr>
          <a:xfrm>
            <a:off x="3319966" y="3717032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6" name="Oval 5"/>
          <p:cNvSpPr/>
          <p:nvPr/>
        </p:nvSpPr>
        <p:spPr>
          <a:xfrm>
            <a:off x="4040046" y="3717032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7" name="Oval 6"/>
          <p:cNvSpPr/>
          <p:nvPr/>
        </p:nvSpPr>
        <p:spPr>
          <a:xfrm>
            <a:off x="4760126" y="3717032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8" name="Oval 7"/>
          <p:cNvSpPr/>
          <p:nvPr/>
        </p:nvSpPr>
        <p:spPr>
          <a:xfrm>
            <a:off x="5480206" y="3717032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9" name="Oval 8"/>
          <p:cNvSpPr/>
          <p:nvPr/>
        </p:nvSpPr>
        <p:spPr>
          <a:xfrm>
            <a:off x="6200286" y="3717032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cxnSp>
        <p:nvCxnSpPr>
          <p:cNvPr id="13" name="Straight Connector 12"/>
          <p:cNvCxnSpPr>
            <a:stCxn id="4" idx="6"/>
            <a:endCxn id="5" idx="2"/>
          </p:cNvCxnSpPr>
          <p:nvPr/>
        </p:nvCxnSpPr>
        <p:spPr>
          <a:xfrm>
            <a:off x="2887918" y="3861048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6"/>
            <a:endCxn id="6" idx="2"/>
          </p:cNvCxnSpPr>
          <p:nvPr/>
        </p:nvCxnSpPr>
        <p:spPr>
          <a:xfrm>
            <a:off x="3607998" y="3861048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6"/>
            <a:endCxn id="7" idx="2"/>
          </p:cNvCxnSpPr>
          <p:nvPr/>
        </p:nvCxnSpPr>
        <p:spPr>
          <a:xfrm>
            <a:off x="4328078" y="3861048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6"/>
            <a:endCxn id="8" idx="2"/>
          </p:cNvCxnSpPr>
          <p:nvPr/>
        </p:nvCxnSpPr>
        <p:spPr>
          <a:xfrm>
            <a:off x="5048158" y="3861048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6"/>
            <a:endCxn id="9" idx="2"/>
          </p:cNvCxnSpPr>
          <p:nvPr/>
        </p:nvCxnSpPr>
        <p:spPr>
          <a:xfrm>
            <a:off x="5768238" y="3861048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599886" y="4293096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24" name="Oval 23"/>
          <p:cNvSpPr/>
          <p:nvPr/>
        </p:nvSpPr>
        <p:spPr>
          <a:xfrm>
            <a:off x="3319966" y="4293096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25" name="Oval 24"/>
          <p:cNvSpPr/>
          <p:nvPr/>
        </p:nvSpPr>
        <p:spPr>
          <a:xfrm>
            <a:off x="4040046" y="4293096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26" name="Oval 25"/>
          <p:cNvSpPr/>
          <p:nvPr/>
        </p:nvSpPr>
        <p:spPr>
          <a:xfrm>
            <a:off x="4760126" y="4293096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27" name="Oval 26"/>
          <p:cNvSpPr/>
          <p:nvPr/>
        </p:nvSpPr>
        <p:spPr>
          <a:xfrm>
            <a:off x="5480206" y="4293096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28" name="Oval 27"/>
          <p:cNvSpPr/>
          <p:nvPr/>
        </p:nvSpPr>
        <p:spPr>
          <a:xfrm>
            <a:off x="6200286" y="4293096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cxnSp>
        <p:nvCxnSpPr>
          <p:cNvPr id="29" name="Straight Connector 28"/>
          <p:cNvCxnSpPr>
            <a:stCxn id="23" idx="6"/>
            <a:endCxn id="24" idx="2"/>
          </p:cNvCxnSpPr>
          <p:nvPr/>
        </p:nvCxnSpPr>
        <p:spPr>
          <a:xfrm>
            <a:off x="2887918" y="443711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4" idx="6"/>
            <a:endCxn id="25" idx="2"/>
          </p:cNvCxnSpPr>
          <p:nvPr/>
        </p:nvCxnSpPr>
        <p:spPr>
          <a:xfrm>
            <a:off x="3607998" y="443711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5" idx="6"/>
            <a:endCxn id="26" idx="2"/>
          </p:cNvCxnSpPr>
          <p:nvPr/>
        </p:nvCxnSpPr>
        <p:spPr>
          <a:xfrm>
            <a:off x="4328078" y="443711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6" idx="6"/>
            <a:endCxn id="27" idx="2"/>
          </p:cNvCxnSpPr>
          <p:nvPr/>
        </p:nvCxnSpPr>
        <p:spPr>
          <a:xfrm>
            <a:off x="5048158" y="443711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7" idx="6"/>
            <a:endCxn id="28" idx="2"/>
          </p:cNvCxnSpPr>
          <p:nvPr/>
        </p:nvCxnSpPr>
        <p:spPr>
          <a:xfrm>
            <a:off x="5768238" y="443711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2599886" y="4869160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35" name="Oval 34"/>
          <p:cNvSpPr/>
          <p:nvPr/>
        </p:nvSpPr>
        <p:spPr>
          <a:xfrm>
            <a:off x="3319966" y="4869160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36" name="Oval 35"/>
          <p:cNvSpPr/>
          <p:nvPr/>
        </p:nvSpPr>
        <p:spPr>
          <a:xfrm>
            <a:off x="4040046" y="4869160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37" name="Oval 36"/>
          <p:cNvSpPr/>
          <p:nvPr/>
        </p:nvSpPr>
        <p:spPr>
          <a:xfrm>
            <a:off x="4760126" y="4869160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38" name="Oval 37"/>
          <p:cNvSpPr/>
          <p:nvPr/>
        </p:nvSpPr>
        <p:spPr>
          <a:xfrm>
            <a:off x="5480206" y="4869160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39" name="Oval 38"/>
          <p:cNvSpPr/>
          <p:nvPr/>
        </p:nvSpPr>
        <p:spPr>
          <a:xfrm>
            <a:off x="6200286" y="4869160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cxnSp>
        <p:nvCxnSpPr>
          <p:cNvPr id="40" name="Straight Connector 39"/>
          <p:cNvCxnSpPr>
            <a:stCxn id="34" idx="6"/>
            <a:endCxn id="35" idx="2"/>
          </p:cNvCxnSpPr>
          <p:nvPr/>
        </p:nvCxnSpPr>
        <p:spPr>
          <a:xfrm>
            <a:off x="2887918" y="5013176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5" idx="6"/>
            <a:endCxn id="36" idx="2"/>
          </p:cNvCxnSpPr>
          <p:nvPr/>
        </p:nvCxnSpPr>
        <p:spPr>
          <a:xfrm>
            <a:off x="3607998" y="5013176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6" idx="6"/>
            <a:endCxn id="37" idx="2"/>
          </p:cNvCxnSpPr>
          <p:nvPr/>
        </p:nvCxnSpPr>
        <p:spPr>
          <a:xfrm>
            <a:off x="4328078" y="5013176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7" idx="6"/>
            <a:endCxn id="38" idx="2"/>
          </p:cNvCxnSpPr>
          <p:nvPr/>
        </p:nvCxnSpPr>
        <p:spPr>
          <a:xfrm>
            <a:off x="5048158" y="5013176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8" idx="6"/>
            <a:endCxn id="39" idx="2"/>
          </p:cNvCxnSpPr>
          <p:nvPr/>
        </p:nvCxnSpPr>
        <p:spPr>
          <a:xfrm>
            <a:off x="5768238" y="5013176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2599886" y="544522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46" name="Oval 45"/>
          <p:cNvSpPr/>
          <p:nvPr/>
        </p:nvSpPr>
        <p:spPr>
          <a:xfrm>
            <a:off x="3319966" y="544522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47" name="Oval 46"/>
          <p:cNvSpPr/>
          <p:nvPr/>
        </p:nvSpPr>
        <p:spPr>
          <a:xfrm>
            <a:off x="4040046" y="544522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48" name="Oval 47"/>
          <p:cNvSpPr/>
          <p:nvPr/>
        </p:nvSpPr>
        <p:spPr>
          <a:xfrm>
            <a:off x="4760126" y="544522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49" name="Oval 48"/>
          <p:cNvSpPr/>
          <p:nvPr/>
        </p:nvSpPr>
        <p:spPr>
          <a:xfrm>
            <a:off x="5480206" y="544522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50" name="Oval 49"/>
          <p:cNvSpPr/>
          <p:nvPr/>
        </p:nvSpPr>
        <p:spPr>
          <a:xfrm>
            <a:off x="6200286" y="544522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cxnSp>
        <p:nvCxnSpPr>
          <p:cNvPr id="51" name="Straight Connector 50"/>
          <p:cNvCxnSpPr>
            <a:stCxn id="45" idx="6"/>
            <a:endCxn id="46" idx="2"/>
          </p:cNvCxnSpPr>
          <p:nvPr/>
        </p:nvCxnSpPr>
        <p:spPr>
          <a:xfrm>
            <a:off x="2887918" y="558924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6" idx="6"/>
            <a:endCxn id="47" idx="2"/>
          </p:cNvCxnSpPr>
          <p:nvPr/>
        </p:nvCxnSpPr>
        <p:spPr>
          <a:xfrm>
            <a:off x="3607998" y="558924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7" idx="6"/>
            <a:endCxn id="48" idx="2"/>
          </p:cNvCxnSpPr>
          <p:nvPr/>
        </p:nvCxnSpPr>
        <p:spPr>
          <a:xfrm>
            <a:off x="4328078" y="558924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8" idx="6"/>
            <a:endCxn id="49" idx="2"/>
          </p:cNvCxnSpPr>
          <p:nvPr/>
        </p:nvCxnSpPr>
        <p:spPr>
          <a:xfrm>
            <a:off x="5048158" y="558924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9" idx="6"/>
            <a:endCxn id="50" idx="2"/>
          </p:cNvCxnSpPr>
          <p:nvPr/>
        </p:nvCxnSpPr>
        <p:spPr>
          <a:xfrm>
            <a:off x="5768238" y="558924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979712" y="3573016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a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979712" y="4191471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b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979712" y="4725144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c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79712" y="5343599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d</a:t>
            </a:r>
            <a:endParaRPr lang="nb-NO" sz="2400" dirty="0">
              <a:solidFill>
                <a:srgbClr val="C00000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3824022" y="3356992"/>
            <a:ext cx="0" cy="2736304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5220072" y="3284984"/>
            <a:ext cx="0" cy="2736304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2771800" y="28529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a</a:t>
            </a:r>
            <a:endParaRPr lang="nb-NO" dirty="0"/>
          </a:p>
        </p:txBody>
      </p:sp>
      <p:sp>
        <p:nvSpPr>
          <p:cNvPr id="64" name="Oval 63"/>
          <p:cNvSpPr/>
          <p:nvPr/>
        </p:nvSpPr>
        <p:spPr>
          <a:xfrm>
            <a:off x="3183238" y="28529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c</a:t>
            </a:r>
            <a:endParaRPr lang="nb-NO" dirty="0"/>
          </a:p>
        </p:txBody>
      </p:sp>
      <p:sp>
        <p:nvSpPr>
          <p:cNvPr id="65" name="Oval 64"/>
          <p:cNvSpPr/>
          <p:nvPr/>
        </p:nvSpPr>
        <p:spPr>
          <a:xfrm>
            <a:off x="2967214" y="249289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b</a:t>
            </a:r>
            <a:endParaRPr lang="nb-NO" dirty="0"/>
          </a:p>
        </p:txBody>
      </p:sp>
      <p:grpSp>
        <p:nvGrpSpPr>
          <p:cNvPr id="77" name="Group 76"/>
          <p:cNvGrpSpPr/>
          <p:nvPr/>
        </p:nvGrpSpPr>
        <p:grpSpPr>
          <a:xfrm>
            <a:off x="2771800" y="1700808"/>
            <a:ext cx="4392488" cy="72008"/>
            <a:chOff x="2771800" y="1700808"/>
            <a:chExt cx="4392488" cy="72008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2771800" y="1772816"/>
              <a:ext cx="17191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635896" y="1772816"/>
              <a:ext cx="18812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724128" y="1700808"/>
              <a:ext cx="18812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976162" y="1700808"/>
              <a:ext cx="18812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/>
          <p:cNvCxnSpPr/>
          <p:nvPr/>
        </p:nvCxnSpPr>
        <p:spPr>
          <a:xfrm>
            <a:off x="3283144" y="2924944"/>
            <a:ext cx="1161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4211960" y="28529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a</a:t>
            </a:r>
            <a:endParaRPr lang="nb-NO" dirty="0"/>
          </a:p>
        </p:txBody>
      </p:sp>
      <p:sp>
        <p:nvSpPr>
          <p:cNvPr id="85" name="Oval 84"/>
          <p:cNvSpPr/>
          <p:nvPr/>
        </p:nvSpPr>
        <p:spPr>
          <a:xfrm>
            <a:off x="4623398" y="28529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d</a:t>
            </a:r>
            <a:endParaRPr lang="nb-NO" dirty="0"/>
          </a:p>
        </p:txBody>
      </p:sp>
      <p:sp>
        <p:nvSpPr>
          <p:cNvPr id="86" name="Oval 85"/>
          <p:cNvSpPr/>
          <p:nvPr/>
        </p:nvSpPr>
        <p:spPr>
          <a:xfrm>
            <a:off x="4407374" y="249289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c</a:t>
            </a:r>
            <a:endParaRPr lang="nb-NO" dirty="0"/>
          </a:p>
        </p:txBody>
      </p:sp>
      <p:cxnSp>
        <p:nvCxnSpPr>
          <p:cNvPr id="87" name="Straight Connector 86"/>
          <p:cNvCxnSpPr/>
          <p:nvPr/>
        </p:nvCxnSpPr>
        <p:spPr>
          <a:xfrm>
            <a:off x="4311866" y="2924944"/>
            <a:ext cx="1161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5600722" y="28529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b</a:t>
            </a:r>
            <a:endParaRPr lang="nb-NO" dirty="0"/>
          </a:p>
        </p:txBody>
      </p:sp>
      <p:sp>
        <p:nvSpPr>
          <p:cNvPr id="89" name="Oval 88"/>
          <p:cNvSpPr/>
          <p:nvPr/>
        </p:nvSpPr>
        <p:spPr>
          <a:xfrm>
            <a:off x="6012160" y="28529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d</a:t>
            </a:r>
            <a:endParaRPr lang="nb-NO" dirty="0"/>
          </a:p>
        </p:txBody>
      </p:sp>
      <p:sp>
        <p:nvSpPr>
          <p:cNvPr id="90" name="Oval 89"/>
          <p:cNvSpPr/>
          <p:nvPr/>
        </p:nvSpPr>
        <p:spPr>
          <a:xfrm>
            <a:off x="5796136" y="249289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c</a:t>
            </a:r>
            <a:endParaRPr lang="nb-NO" dirty="0"/>
          </a:p>
        </p:txBody>
      </p:sp>
      <p:cxnSp>
        <p:nvCxnSpPr>
          <p:cNvPr id="91" name="Straight Connector 90"/>
          <p:cNvCxnSpPr/>
          <p:nvPr/>
        </p:nvCxnSpPr>
        <p:spPr>
          <a:xfrm>
            <a:off x="5680018" y="2924944"/>
            <a:ext cx="1161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112066" y="2924944"/>
            <a:ext cx="1161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63" idx="4"/>
            <a:endCxn id="5" idx="1"/>
          </p:cNvCxnSpPr>
          <p:nvPr/>
        </p:nvCxnSpPr>
        <p:spPr>
          <a:xfrm>
            <a:off x="2915816" y="3140968"/>
            <a:ext cx="446331" cy="618245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65" idx="4"/>
            <a:endCxn id="24" idx="1"/>
          </p:cNvCxnSpPr>
          <p:nvPr/>
        </p:nvCxnSpPr>
        <p:spPr>
          <a:xfrm>
            <a:off x="3111230" y="2780928"/>
            <a:ext cx="250917" cy="1554349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64" idx="4"/>
            <a:endCxn id="34" idx="0"/>
          </p:cNvCxnSpPr>
          <p:nvPr/>
        </p:nvCxnSpPr>
        <p:spPr>
          <a:xfrm flipH="1">
            <a:off x="2743902" y="3140968"/>
            <a:ext cx="583352" cy="1728192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84" idx="4"/>
            <a:endCxn id="6" idx="0"/>
          </p:cNvCxnSpPr>
          <p:nvPr/>
        </p:nvCxnSpPr>
        <p:spPr>
          <a:xfrm flipH="1">
            <a:off x="4184062" y="3140968"/>
            <a:ext cx="171914" cy="576064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86" idx="4"/>
            <a:endCxn id="37" idx="0"/>
          </p:cNvCxnSpPr>
          <p:nvPr/>
        </p:nvCxnSpPr>
        <p:spPr>
          <a:xfrm>
            <a:off x="4551390" y="2780928"/>
            <a:ext cx="352752" cy="2088232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85" idx="4"/>
            <a:endCxn id="48" idx="0"/>
          </p:cNvCxnSpPr>
          <p:nvPr/>
        </p:nvCxnSpPr>
        <p:spPr>
          <a:xfrm>
            <a:off x="4767414" y="3140968"/>
            <a:ext cx="136728" cy="2304256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88" idx="4"/>
            <a:endCxn id="27" idx="0"/>
          </p:cNvCxnSpPr>
          <p:nvPr/>
        </p:nvCxnSpPr>
        <p:spPr>
          <a:xfrm flipH="1">
            <a:off x="5624222" y="3140968"/>
            <a:ext cx="120516" cy="1152128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89" idx="4"/>
            <a:endCxn id="49" idx="7"/>
          </p:cNvCxnSpPr>
          <p:nvPr/>
        </p:nvCxnSpPr>
        <p:spPr>
          <a:xfrm flipH="1">
            <a:off x="5726057" y="3140968"/>
            <a:ext cx="430119" cy="2346437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90" idx="4"/>
            <a:endCxn id="28" idx="0"/>
          </p:cNvCxnSpPr>
          <p:nvPr/>
        </p:nvCxnSpPr>
        <p:spPr>
          <a:xfrm>
            <a:off x="5940152" y="2780928"/>
            <a:ext cx="404150" cy="1512168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24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6" grpId="0"/>
      <p:bldP spid="57" grpId="0"/>
      <p:bldP spid="58" grpId="0"/>
      <p:bldP spid="59" grpId="0"/>
      <p:bldP spid="63" grpId="0" animBg="1"/>
      <p:bldP spid="64" grpId="0" animBg="1"/>
      <p:bldP spid="65" grpId="0" animBg="1"/>
      <p:bldP spid="84" grpId="0" animBg="1"/>
      <p:bldP spid="85" grpId="0" animBg="1"/>
      <p:bldP spid="86" grpId="0" animBg="1"/>
      <p:bldP spid="88" grpId="0" animBg="1"/>
      <p:bldP spid="89" grpId="0" animBg="1"/>
      <p:bldP spid="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b-NO" dirty="0" smtClean="0"/>
                  <a:t>Independent Sets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↔</m:t>
                    </m:r>
                  </m:oMath>
                </a14:m>
                <a:r>
                  <a:rPr lang="nb-NO" dirty="0" smtClean="0"/>
                  <a:t> Assignments</a:t>
                </a:r>
                <a:endParaRPr lang="nb-NO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70" r="-444" b="-85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>
            <a:stCxn id="77" idx="6"/>
            <a:endCxn id="78" idx="2"/>
          </p:cNvCxnSpPr>
          <p:nvPr/>
        </p:nvCxnSpPr>
        <p:spPr>
          <a:xfrm>
            <a:off x="6300114" y="2996952"/>
            <a:ext cx="12340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78" idx="0"/>
            <a:endCxn id="79" idx="5"/>
          </p:cNvCxnSpPr>
          <p:nvPr/>
        </p:nvCxnSpPr>
        <p:spPr>
          <a:xfrm flipH="1" flipV="1">
            <a:off x="6453347" y="2738747"/>
            <a:ext cx="11418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77" idx="0"/>
            <a:endCxn id="79" idx="3"/>
          </p:cNvCxnSpPr>
          <p:nvPr/>
        </p:nvCxnSpPr>
        <p:spPr>
          <a:xfrm flipV="1">
            <a:off x="6156098" y="2738747"/>
            <a:ext cx="9357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74" idx="0"/>
            <a:endCxn id="75" idx="5"/>
          </p:cNvCxnSpPr>
          <p:nvPr/>
        </p:nvCxnSpPr>
        <p:spPr>
          <a:xfrm flipH="1" flipV="1">
            <a:off x="5064585" y="2738747"/>
            <a:ext cx="11418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74" idx="2"/>
            <a:endCxn id="73" idx="6"/>
          </p:cNvCxnSpPr>
          <p:nvPr/>
        </p:nvCxnSpPr>
        <p:spPr>
          <a:xfrm flipH="1">
            <a:off x="4911352" y="2996952"/>
            <a:ext cx="12340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73" idx="0"/>
            <a:endCxn id="75" idx="3"/>
          </p:cNvCxnSpPr>
          <p:nvPr/>
        </p:nvCxnSpPr>
        <p:spPr>
          <a:xfrm flipV="1">
            <a:off x="4767336" y="2738747"/>
            <a:ext cx="9357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5" idx="2"/>
            <a:endCxn id="64" idx="6"/>
          </p:cNvCxnSpPr>
          <p:nvPr/>
        </p:nvCxnSpPr>
        <p:spPr>
          <a:xfrm flipH="1">
            <a:off x="3471192" y="2996952"/>
            <a:ext cx="12340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5" idx="0"/>
            <a:endCxn id="66" idx="5"/>
          </p:cNvCxnSpPr>
          <p:nvPr/>
        </p:nvCxnSpPr>
        <p:spPr>
          <a:xfrm flipH="1" flipV="1">
            <a:off x="3624425" y="2738747"/>
            <a:ext cx="11418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4" idx="0"/>
            <a:endCxn id="66" idx="3"/>
          </p:cNvCxnSpPr>
          <p:nvPr/>
        </p:nvCxnSpPr>
        <p:spPr>
          <a:xfrm flipV="1">
            <a:off x="3327176" y="2738747"/>
            <a:ext cx="9357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2920" y="1600201"/>
                <a:ext cx="8229600" cy="6046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𝜓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= (a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b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c)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∧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(a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c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d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∧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(b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c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d</a:t>
                </a:r>
                <a:r>
                  <a:rPr lang="nb-NO" dirty="0">
                    <a:solidFill>
                      <a:srgbClr val="C00000"/>
                    </a:solidFill>
                  </a:rPr>
                  <a:t>)</a:t>
                </a:r>
                <a:endParaRPr lang="nb-NO" dirty="0"/>
              </a:p>
            </p:txBody>
          </p:sp>
        </mc:Choice>
        <mc:Fallback xmlns="">
          <p:sp>
            <p:nvSpPr>
              <p:cNvPr id="1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2920" y="1600201"/>
                <a:ext cx="8229600" cy="604664"/>
              </a:xfrm>
              <a:blipFill rotWithShape="1">
                <a:blip r:embed="rId3"/>
                <a:stretch>
                  <a:fillRect t="-12121" b="-2929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3011246" y="3717032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15" name="Oval 14"/>
          <p:cNvSpPr/>
          <p:nvPr/>
        </p:nvSpPr>
        <p:spPr>
          <a:xfrm>
            <a:off x="3731326" y="3717032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16" name="Oval 15"/>
          <p:cNvSpPr/>
          <p:nvPr/>
        </p:nvSpPr>
        <p:spPr>
          <a:xfrm>
            <a:off x="4451406" y="3717032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17" name="Oval 16"/>
          <p:cNvSpPr/>
          <p:nvPr/>
        </p:nvSpPr>
        <p:spPr>
          <a:xfrm>
            <a:off x="5171486" y="3717032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18" name="Oval 17"/>
          <p:cNvSpPr/>
          <p:nvPr/>
        </p:nvSpPr>
        <p:spPr>
          <a:xfrm>
            <a:off x="5891566" y="3717032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19" name="Oval 18"/>
          <p:cNvSpPr/>
          <p:nvPr/>
        </p:nvSpPr>
        <p:spPr>
          <a:xfrm>
            <a:off x="6611646" y="3717032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cxnSp>
        <p:nvCxnSpPr>
          <p:cNvPr id="20" name="Straight Connector 19"/>
          <p:cNvCxnSpPr>
            <a:stCxn id="14" idx="6"/>
            <a:endCxn id="15" idx="2"/>
          </p:cNvCxnSpPr>
          <p:nvPr/>
        </p:nvCxnSpPr>
        <p:spPr>
          <a:xfrm>
            <a:off x="3299278" y="3861048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5" idx="6"/>
            <a:endCxn id="16" idx="2"/>
          </p:cNvCxnSpPr>
          <p:nvPr/>
        </p:nvCxnSpPr>
        <p:spPr>
          <a:xfrm>
            <a:off x="4019358" y="3861048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6" idx="6"/>
            <a:endCxn id="17" idx="2"/>
          </p:cNvCxnSpPr>
          <p:nvPr/>
        </p:nvCxnSpPr>
        <p:spPr>
          <a:xfrm>
            <a:off x="4739438" y="3861048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7" idx="6"/>
            <a:endCxn id="18" idx="2"/>
          </p:cNvCxnSpPr>
          <p:nvPr/>
        </p:nvCxnSpPr>
        <p:spPr>
          <a:xfrm>
            <a:off x="5459518" y="3861048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8" idx="6"/>
            <a:endCxn id="19" idx="2"/>
          </p:cNvCxnSpPr>
          <p:nvPr/>
        </p:nvCxnSpPr>
        <p:spPr>
          <a:xfrm>
            <a:off x="6179598" y="3861048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011246" y="4293096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26" name="Oval 25"/>
          <p:cNvSpPr/>
          <p:nvPr/>
        </p:nvSpPr>
        <p:spPr>
          <a:xfrm>
            <a:off x="3731326" y="4293096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27" name="Oval 26"/>
          <p:cNvSpPr/>
          <p:nvPr/>
        </p:nvSpPr>
        <p:spPr>
          <a:xfrm>
            <a:off x="4451406" y="4293096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28" name="Oval 27"/>
          <p:cNvSpPr/>
          <p:nvPr/>
        </p:nvSpPr>
        <p:spPr>
          <a:xfrm>
            <a:off x="5171486" y="4293096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29" name="Oval 28"/>
          <p:cNvSpPr/>
          <p:nvPr/>
        </p:nvSpPr>
        <p:spPr>
          <a:xfrm>
            <a:off x="5891566" y="4293096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30" name="Oval 29"/>
          <p:cNvSpPr/>
          <p:nvPr/>
        </p:nvSpPr>
        <p:spPr>
          <a:xfrm>
            <a:off x="6611646" y="4293096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cxnSp>
        <p:nvCxnSpPr>
          <p:cNvPr id="31" name="Straight Connector 30"/>
          <p:cNvCxnSpPr>
            <a:stCxn id="25" idx="6"/>
            <a:endCxn id="26" idx="2"/>
          </p:cNvCxnSpPr>
          <p:nvPr/>
        </p:nvCxnSpPr>
        <p:spPr>
          <a:xfrm>
            <a:off x="3299278" y="443711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6" idx="6"/>
            <a:endCxn id="27" idx="2"/>
          </p:cNvCxnSpPr>
          <p:nvPr/>
        </p:nvCxnSpPr>
        <p:spPr>
          <a:xfrm>
            <a:off x="4019358" y="443711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7" idx="6"/>
            <a:endCxn id="28" idx="2"/>
          </p:cNvCxnSpPr>
          <p:nvPr/>
        </p:nvCxnSpPr>
        <p:spPr>
          <a:xfrm>
            <a:off x="4739438" y="443711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8" idx="6"/>
            <a:endCxn id="29" idx="2"/>
          </p:cNvCxnSpPr>
          <p:nvPr/>
        </p:nvCxnSpPr>
        <p:spPr>
          <a:xfrm>
            <a:off x="5459518" y="443711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9" idx="6"/>
            <a:endCxn id="30" idx="2"/>
          </p:cNvCxnSpPr>
          <p:nvPr/>
        </p:nvCxnSpPr>
        <p:spPr>
          <a:xfrm>
            <a:off x="6179598" y="443711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011246" y="4869160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37" name="Oval 36"/>
          <p:cNvSpPr/>
          <p:nvPr/>
        </p:nvSpPr>
        <p:spPr>
          <a:xfrm>
            <a:off x="3731326" y="4869160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38" name="Oval 37"/>
          <p:cNvSpPr/>
          <p:nvPr/>
        </p:nvSpPr>
        <p:spPr>
          <a:xfrm>
            <a:off x="4451406" y="4869160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39" name="Oval 38"/>
          <p:cNvSpPr/>
          <p:nvPr/>
        </p:nvSpPr>
        <p:spPr>
          <a:xfrm>
            <a:off x="5171486" y="4869160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40" name="Oval 39"/>
          <p:cNvSpPr/>
          <p:nvPr/>
        </p:nvSpPr>
        <p:spPr>
          <a:xfrm>
            <a:off x="5891566" y="4869160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41" name="Oval 40"/>
          <p:cNvSpPr/>
          <p:nvPr/>
        </p:nvSpPr>
        <p:spPr>
          <a:xfrm>
            <a:off x="6611646" y="4869160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cxnSp>
        <p:nvCxnSpPr>
          <p:cNvPr id="42" name="Straight Connector 41"/>
          <p:cNvCxnSpPr>
            <a:stCxn id="36" idx="6"/>
            <a:endCxn id="37" idx="2"/>
          </p:cNvCxnSpPr>
          <p:nvPr/>
        </p:nvCxnSpPr>
        <p:spPr>
          <a:xfrm>
            <a:off x="3299278" y="5013176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7" idx="6"/>
            <a:endCxn id="38" idx="2"/>
          </p:cNvCxnSpPr>
          <p:nvPr/>
        </p:nvCxnSpPr>
        <p:spPr>
          <a:xfrm>
            <a:off x="4019358" y="5013176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8" idx="6"/>
            <a:endCxn id="39" idx="2"/>
          </p:cNvCxnSpPr>
          <p:nvPr/>
        </p:nvCxnSpPr>
        <p:spPr>
          <a:xfrm>
            <a:off x="4739438" y="5013176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9" idx="6"/>
            <a:endCxn id="40" idx="2"/>
          </p:cNvCxnSpPr>
          <p:nvPr/>
        </p:nvCxnSpPr>
        <p:spPr>
          <a:xfrm>
            <a:off x="5459518" y="5013176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0" idx="6"/>
            <a:endCxn id="41" idx="2"/>
          </p:cNvCxnSpPr>
          <p:nvPr/>
        </p:nvCxnSpPr>
        <p:spPr>
          <a:xfrm>
            <a:off x="6179598" y="5013176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3011246" y="544522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48" name="Oval 47"/>
          <p:cNvSpPr/>
          <p:nvPr/>
        </p:nvSpPr>
        <p:spPr>
          <a:xfrm>
            <a:off x="3731326" y="5445224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49" name="Oval 48"/>
          <p:cNvSpPr/>
          <p:nvPr/>
        </p:nvSpPr>
        <p:spPr>
          <a:xfrm>
            <a:off x="4451406" y="544522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50" name="Oval 49"/>
          <p:cNvSpPr/>
          <p:nvPr/>
        </p:nvSpPr>
        <p:spPr>
          <a:xfrm>
            <a:off x="5171486" y="5445224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51" name="Oval 50"/>
          <p:cNvSpPr/>
          <p:nvPr/>
        </p:nvSpPr>
        <p:spPr>
          <a:xfrm>
            <a:off x="5891566" y="544522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52" name="Oval 51"/>
          <p:cNvSpPr/>
          <p:nvPr/>
        </p:nvSpPr>
        <p:spPr>
          <a:xfrm>
            <a:off x="6611646" y="5445224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cxnSp>
        <p:nvCxnSpPr>
          <p:cNvPr id="53" name="Straight Connector 52"/>
          <p:cNvCxnSpPr>
            <a:stCxn id="47" idx="6"/>
            <a:endCxn id="48" idx="2"/>
          </p:cNvCxnSpPr>
          <p:nvPr/>
        </p:nvCxnSpPr>
        <p:spPr>
          <a:xfrm>
            <a:off x="3299278" y="558924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8" idx="6"/>
            <a:endCxn id="49" idx="2"/>
          </p:cNvCxnSpPr>
          <p:nvPr/>
        </p:nvCxnSpPr>
        <p:spPr>
          <a:xfrm>
            <a:off x="4019358" y="558924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9" idx="6"/>
            <a:endCxn id="50" idx="2"/>
          </p:cNvCxnSpPr>
          <p:nvPr/>
        </p:nvCxnSpPr>
        <p:spPr>
          <a:xfrm>
            <a:off x="4739438" y="558924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0" idx="6"/>
            <a:endCxn id="51" idx="2"/>
          </p:cNvCxnSpPr>
          <p:nvPr/>
        </p:nvCxnSpPr>
        <p:spPr>
          <a:xfrm>
            <a:off x="5459518" y="558924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1" idx="6"/>
            <a:endCxn id="52" idx="2"/>
          </p:cNvCxnSpPr>
          <p:nvPr/>
        </p:nvCxnSpPr>
        <p:spPr>
          <a:xfrm>
            <a:off x="6179598" y="558924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391072" y="3573016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a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391072" y="4191471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b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391072" y="4725144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c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391072" y="5343599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d</a:t>
            </a:r>
            <a:endParaRPr lang="nb-NO" sz="2400" dirty="0">
              <a:solidFill>
                <a:srgbClr val="C00000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4235382" y="3356992"/>
            <a:ext cx="0" cy="2736304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5631432" y="3284984"/>
            <a:ext cx="0" cy="2736304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3183160" y="2852936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a</a:t>
            </a:r>
            <a:endParaRPr lang="nb-NO" dirty="0"/>
          </a:p>
        </p:txBody>
      </p:sp>
      <p:sp>
        <p:nvSpPr>
          <p:cNvPr id="65" name="Oval 64"/>
          <p:cNvSpPr/>
          <p:nvPr/>
        </p:nvSpPr>
        <p:spPr>
          <a:xfrm>
            <a:off x="3594598" y="28529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c</a:t>
            </a:r>
            <a:endParaRPr lang="nb-NO" dirty="0"/>
          </a:p>
        </p:txBody>
      </p:sp>
      <p:sp>
        <p:nvSpPr>
          <p:cNvPr id="66" name="Oval 65"/>
          <p:cNvSpPr/>
          <p:nvPr/>
        </p:nvSpPr>
        <p:spPr>
          <a:xfrm>
            <a:off x="3378574" y="249289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b</a:t>
            </a:r>
            <a:endParaRPr lang="nb-NO" dirty="0"/>
          </a:p>
        </p:txBody>
      </p:sp>
      <p:grpSp>
        <p:nvGrpSpPr>
          <p:cNvPr id="67" name="Group 66"/>
          <p:cNvGrpSpPr/>
          <p:nvPr/>
        </p:nvGrpSpPr>
        <p:grpSpPr>
          <a:xfrm>
            <a:off x="3183160" y="1700808"/>
            <a:ext cx="4392488" cy="72008"/>
            <a:chOff x="2771800" y="1700808"/>
            <a:chExt cx="4392488" cy="72008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2771800" y="1772816"/>
              <a:ext cx="17191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635896" y="1772816"/>
              <a:ext cx="18812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724128" y="1700808"/>
              <a:ext cx="18812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6976162" y="1700808"/>
              <a:ext cx="18812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Connector 71"/>
          <p:cNvCxnSpPr/>
          <p:nvPr/>
        </p:nvCxnSpPr>
        <p:spPr>
          <a:xfrm>
            <a:off x="3694504" y="2924944"/>
            <a:ext cx="1161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4623320" y="28529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a</a:t>
            </a:r>
            <a:endParaRPr lang="nb-NO" dirty="0"/>
          </a:p>
        </p:txBody>
      </p:sp>
      <p:sp>
        <p:nvSpPr>
          <p:cNvPr id="74" name="Oval 73"/>
          <p:cNvSpPr/>
          <p:nvPr/>
        </p:nvSpPr>
        <p:spPr>
          <a:xfrm>
            <a:off x="5034758" y="28529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d</a:t>
            </a:r>
            <a:endParaRPr lang="nb-NO" dirty="0"/>
          </a:p>
        </p:txBody>
      </p:sp>
      <p:sp>
        <p:nvSpPr>
          <p:cNvPr id="75" name="Oval 74"/>
          <p:cNvSpPr/>
          <p:nvPr/>
        </p:nvSpPr>
        <p:spPr>
          <a:xfrm>
            <a:off x="4818734" y="2492896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c</a:t>
            </a:r>
            <a:endParaRPr lang="nb-NO" dirty="0"/>
          </a:p>
        </p:txBody>
      </p:sp>
      <p:cxnSp>
        <p:nvCxnSpPr>
          <p:cNvPr id="76" name="Straight Connector 75"/>
          <p:cNvCxnSpPr/>
          <p:nvPr/>
        </p:nvCxnSpPr>
        <p:spPr>
          <a:xfrm>
            <a:off x="4723226" y="2924944"/>
            <a:ext cx="1161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6012082" y="28529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b</a:t>
            </a:r>
            <a:endParaRPr lang="nb-NO" dirty="0"/>
          </a:p>
        </p:txBody>
      </p:sp>
      <p:sp>
        <p:nvSpPr>
          <p:cNvPr id="78" name="Oval 77"/>
          <p:cNvSpPr/>
          <p:nvPr/>
        </p:nvSpPr>
        <p:spPr>
          <a:xfrm>
            <a:off x="6423520" y="2852936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d</a:t>
            </a:r>
            <a:endParaRPr lang="nb-NO" dirty="0"/>
          </a:p>
        </p:txBody>
      </p:sp>
      <p:sp>
        <p:nvSpPr>
          <p:cNvPr id="79" name="Oval 78"/>
          <p:cNvSpPr/>
          <p:nvPr/>
        </p:nvSpPr>
        <p:spPr>
          <a:xfrm>
            <a:off x="6207496" y="249289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c</a:t>
            </a:r>
            <a:endParaRPr lang="nb-NO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6091378" y="2924944"/>
            <a:ext cx="1161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6523426" y="2924944"/>
            <a:ext cx="1161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64" idx="4"/>
            <a:endCxn id="15" idx="1"/>
          </p:cNvCxnSpPr>
          <p:nvPr/>
        </p:nvCxnSpPr>
        <p:spPr>
          <a:xfrm>
            <a:off x="3327176" y="3140968"/>
            <a:ext cx="446331" cy="618245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66" idx="4"/>
            <a:endCxn id="26" idx="1"/>
          </p:cNvCxnSpPr>
          <p:nvPr/>
        </p:nvCxnSpPr>
        <p:spPr>
          <a:xfrm>
            <a:off x="3522590" y="2780928"/>
            <a:ext cx="250917" cy="1554349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65" idx="4"/>
            <a:endCxn id="36" idx="0"/>
          </p:cNvCxnSpPr>
          <p:nvPr/>
        </p:nvCxnSpPr>
        <p:spPr>
          <a:xfrm flipH="1">
            <a:off x="3155262" y="3140968"/>
            <a:ext cx="583352" cy="1728192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73" idx="4"/>
            <a:endCxn id="16" idx="0"/>
          </p:cNvCxnSpPr>
          <p:nvPr/>
        </p:nvCxnSpPr>
        <p:spPr>
          <a:xfrm flipH="1">
            <a:off x="4595422" y="3140968"/>
            <a:ext cx="171914" cy="576064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5" idx="4"/>
            <a:endCxn id="39" idx="0"/>
          </p:cNvCxnSpPr>
          <p:nvPr/>
        </p:nvCxnSpPr>
        <p:spPr>
          <a:xfrm>
            <a:off x="4962750" y="2780928"/>
            <a:ext cx="352752" cy="2088232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4" idx="4"/>
            <a:endCxn id="50" idx="0"/>
          </p:cNvCxnSpPr>
          <p:nvPr/>
        </p:nvCxnSpPr>
        <p:spPr>
          <a:xfrm>
            <a:off x="5178774" y="3140968"/>
            <a:ext cx="136728" cy="2304256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7" idx="4"/>
            <a:endCxn id="29" idx="0"/>
          </p:cNvCxnSpPr>
          <p:nvPr/>
        </p:nvCxnSpPr>
        <p:spPr>
          <a:xfrm flipH="1">
            <a:off x="6035582" y="3140968"/>
            <a:ext cx="120516" cy="1152128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78" idx="4"/>
            <a:endCxn id="51" idx="7"/>
          </p:cNvCxnSpPr>
          <p:nvPr/>
        </p:nvCxnSpPr>
        <p:spPr>
          <a:xfrm flipH="1">
            <a:off x="6137417" y="3140968"/>
            <a:ext cx="430119" cy="2346437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79" idx="4"/>
            <a:endCxn id="30" idx="0"/>
          </p:cNvCxnSpPr>
          <p:nvPr/>
        </p:nvCxnSpPr>
        <p:spPr>
          <a:xfrm>
            <a:off x="6351512" y="2780928"/>
            <a:ext cx="404150" cy="1512168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382960" y="3573016"/>
            <a:ext cx="739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True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382960" y="4725144"/>
            <a:ext cx="739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True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365467" y="4149080"/>
            <a:ext cx="809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False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382960" y="5343599"/>
            <a:ext cx="809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False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907704" y="2852936"/>
            <a:ext cx="5734070" cy="156966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outerShdw blurRad="317500" sx="102000" sy="102000" algn="ctr" rotWithShape="0">
              <a:prstClr val="black">
                <a:alpha val="70000"/>
              </a:prstClr>
            </a:outerShdw>
          </a:effectLst>
        </p:spPr>
        <p:txBody>
          <a:bodyPr wrap="none" rtlCol="0">
            <a:spAutoFit/>
          </a:bodyPr>
          <a:lstStyle/>
          <a:p>
            <a:endParaRPr lang="nb-NO" sz="2400" dirty="0"/>
          </a:p>
          <a:p>
            <a:pPr algn="ctr"/>
            <a:r>
              <a:rPr lang="nb-NO" sz="2400" dirty="0" err="1" smtClean="0"/>
              <a:t>But</a:t>
            </a:r>
            <a:r>
              <a:rPr lang="nb-NO" sz="2400" dirty="0" smtClean="0"/>
              <a:t> </a:t>
            </a:r>
            <a:r>
              <a:rPr lang="nb-NO" sz="2400" dirty="0" err="1" smtClean="0"/>
              <a:t>what</a:t>
            </a:r>
            <a:r>
              <a:rPr lang="nb-NO" sz="2400" dirty="0" smtClean="0"/>
              <a:t> </a:t>
            </a:r>
            <a:r>
              <a:rPr lang="nb-NO" sz="2400" dirty="0" err="1" smtClean="0"/>
              <a:t>about</a:t>
            </a:r>
            <a:r>
              <a:rPr lang="nb-NO" sz="2400" dirty="0" smtClean="0"/>
              <a:t> </a:t>
            </a:r>
            <a:r>
              <a:rPr lang="nb-NO" sz="2400" dirty="0" err="1" smtClean="0"/>
              <a:t>the</a:t>
            </a:r>
            <a:endParaRPr lang="nb-NO" sz="2400" dirty="0" smtClean="0"/>
          </a:p>
          <a:p>
            <a:pPr algn="ctr"/>
            <a:r>
              <a:rPr lang="nb-NO" sz="2400" dirty="0" smtClean="0"/>
              <a:t>      </a:t>
            </a:r>
            <a:r>
              <a:rPr lang="nb-NO" sz="2400" b="1" dirty="0" smtClean="0">
                <a:solidFill>
                  <a:srgbClr val="00B0F0"/>
                </a:solidFill>
              </a:rPr>
              <a:t>first</a:t>
            </a:r>
            <a:r>
              <a:rPr lang="nb-NO" sz="2400" dirty="0" smtClean="0">
                <a:solidFill>
                  <a:srgbClr val="00B0F0"/>
                </a:solidFill>
              </a:rPr>
              <a:t> </a:t>
            </a:r>
            <a:r>
              <a:rPr lang="nb-NO" sz="2400" dirty="0" smtClean="0">
                <a:solidFill>
                  <a:srgbClr val="C00000"/>
                </a:solidFill>
              </a:rPr>
              <a:t>true</a:t>
            </a:r>
            <a:r>
              <a:rPr lang="nb-NO" sz="2400" dirty="0" smtClean="0">
                <a:solidFill>
                  <a:srgbClr val="00B0F0"/>
                </a:solidFill>
              </a:rPr>
              <a:t> </a:t>
            </a:r>
            <a:r>
              <a:rPr lang="nb-NO" sz="2400" b="1" dirty="0" err="1" smtClean="0">
                <a:solidFill>
                  <a:srgbClr val="00B0F0"/>
                </a:solidFill>
              </a:rPr>
              <a:t>then</a:t>
            </a:r>
            <a:r>
              <a:rPr lang="nb-NO" sz="2400" dirty="0" smtClean="0">
                <a:solidFill>
                  <a:srgbClr val="00B0F0"/>
                </a:solidFill>
              </a:rPr>
              <a:t> </a:t>
            </a:r>
            <a:r>
              <a:rPr lang="nb-NO" sz="2400" dirty="0" smtClean="0">
                <a:solidFill>
                  <a:srgbClr val="C00000"/>
                </a:solidFill>
              </a:rPr>
              <a:t>false</a:t>
            </a:r>
            <a:r>
              <a:rPr lang="nb-NO" sz="2400" dirty="0" smtClean="0"/>
              <a:t> </a:t>
            </a:r>
            <a:r>
              <a:rPr lang="nb-NO" sz="2400" dirty="0" err="1" smtClean="0"/>
              <a:t>independent</a:t>
            </a:r>
            <a:r>
              <a:rPr lang="nb-NO" sz="2400" dirty="0" smtClean="0"/>
              <a:t> </a:t>
            </a:r>
            <a:r>
              <a:rPr lang="nb-NO" sz="2400" dirty="0" err="1" smtClean="0"/>
              <a:t>sets</a:t>
            </a:r>
            <a:r>
              <a:rPr lang="nb-NO" sz="2400" dirty="0" smtClean="0"/>
              <a:t>?     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79801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Dealing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true</a:t>
            </a:r>
            <a:r>
              <a:rPr lang="nb-NO" dirty="0" err="1" smtClean="0">
                <a:sym typeface="Wingdings" panose="05000000000000000000" pitchFamily="2" charset="2"/>
              </a:rPr>
              <a:t>false</a:t>
            </a:r>
            <a:endParaRPr lang="nb-NO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27584" y="3212976"/>
            <a:ext cx="741682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27584" y="3717032"/>
            <a:ext cx="7416824" cy="1480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27584" y="4221088"/>
            <a:ext cx="748883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27584" y="4710335"/>
            <a:ext cx="7488832" cy="1481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5536" y="2924944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a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6" y="3501008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b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3933056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c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6" y="4479503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d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9523" y="1457333"/>
            <a:ext cx="10021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 err="1" smtClean="0">
                <a:solidFill>
                  <a:srgbClr val="C00000"/>
                </a:solidFill>
              </a:rPr>
              <a:t>Clause</a:t>
            </a:r>
            <a:endParaRPr lang="nb-NO" sz="2400" dirty="0" smtClean="0">
              <a:solidFill>
                <a:srgbClr val="C00000"/>
              </a:solidFill>
            </a:endParaRPr>
          </a:p>
          <a:p>
            <a:pPr algn="ctr"/>
            <a:r>
              <a:rPr lang="nb-NO" dirty="0" err="1" smtClean="0">
                <a:solidFill>
                  <a:srgbClr val="C00000"/>
                </a:solidFill>
              </a:rPr>
              <a:t>gadgets</a:t>
            </a:r>
            <a:endParaRPr lang="nb-NO" dirty="0">
              <a:solidFill>
                <a:srgbClr val="C0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85938" y="2204864"/>
            <a:ext cx="1237790" cy="3033628"/>
            <a:chOff x="1317986" y="2204864"/>
            <a:chExt cx="1237790" cy="3033628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1763688" y="2502188"/>
              <a:ext cx="0" cy="2736304"/>
            </a:xfrm>
            <a:prstGeom prst="line">
              <a:avLst/>
            </a:prstGeom>
            <a:ln w="571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195736" y="2502188"/>
              <a:ext cx="0" cy="2736304"/>
            </a:xfrm>
            <a:prstGeom prst="line">
              <a:avLst/>
            </a:prstGeom>
            <a:ln w="571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Isosceles Triangle 14"/>
            <p:cNvSpPr/>
            <p:nvPr/>
          </p:nvSpPr>
          <p:spPr>
            <a:xfrm>
              <a:off x="1835696" y="2718212"/>
              <a:ext cx="288032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1331640" y="2718212"/>
              <a:ext cx="288032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2267744" y="2718212"/>
              <a:ext cx="288032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17986" y="2204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1</a:t>
              </a:r>
              <a:endParaRPr lang="nb-NO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22042" y="2204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2</a:t>
              </a:r>
              <a:endParaRPr lang="nb-NO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54090" y="2204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3</a:t>
              </a:r>
              <a:endParaRPr lang="nb-NO" dirty="0"/>
            </a:p>
          </p:txBody>
        </p:sp>
      </p:grpSp>
      <p:cxnSp>
        <p:nvCxnSpPr>
          <p:cNvPr id="31" name="Straight Connector 30"/>
          <p:cNvCxnSpPr/>
          <p:nvPr/>
        </p:nvCxnSpPr>
        <p:spPr>
          <a:xfrm flipV="1">
            <a:off x="2267744" y="2502188"/>
            <a:ext cx="0" cy="2736304"/>
          </a:xfrm>
          <a:prstGeom prst="line">
            <a:avLst/>
          </a:prstGeom>
          <a:ln w="152400">
            <a:solidFill>
              <a:srgbClr val="C00000">
                <a:alpha val="6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2398106" y="2204864"/>
            <a:ext cx="1237790" cy="3033628"/>
            <a:chOff x="1317986" y="2204864"/>
            <a:chExt cx="1237790" cy="3033628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1763688" y="2502188"/>
              <a:ext cx="0" cy="2736304"/>
            </a:xfrm>
            <a:prstGeom prst="line">
              <a:avLst/>
            </a:prstGeom>
            <a:ln w="571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2195736" y="2502188"/>
              <a:ext cx="0" cy="2736304"/>
            </a:xfrm>
            <a:prstGeom prst="line">
              <a:avLst/>
            </a:prstGeom>
            <a:ln w="571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Isosceles Triangle 37"/>
            <p:cNvSpPr/>
            <p:nvPr/>
          </p:nvSpPr>
          <p:spPr>
            <a:xfrm>
              <a:off x="1835696" y="2718212"/>
              <a:ext cx="288032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1331640" y="2718212"/>
              <a:ext cx="288032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2267744" y="2718212"/>
              <a:ext cx="288032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317986" y="2204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1</a:t>
              </a:r>
              <a:endParaRPr lang="nb-NO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822042" y="2204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2</a:t>
              </a:r>
              <a:endParaRPr lang="nb-NO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54090" y="2204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3</a:t>
              </a:r>
              <a:endParaRPr lang="nb-NO" dirty="0"/>
            </a:p>
          </p:txBody>
        </p:sp>
      </p:grpSp>
      <p:cxnSp>
        <p:nvCxnSpPr>
          <p:cNvPr id="44" name="Straight Connector 43"/>
          <p:cNvCxnSpPr/>
          <p:nvPr/>
        </p:nvCxnSpPr>
        <p:spPr>
          <a:xfrm flipV="1">
            <a:off x="3779912" y="2502188"/>
            <a:ext cx="0" cy="2736304"/>
          </a:xfrm>
          <a:prstGeom prst="line">
            <a:avLst/>
          </a:prstGeom>
          <a:ln w="152400">
            <a:solidFill>
              <a:srgbClr val="C00000">
                <a:alpha val="6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3910274" y="2204864"/>
            <a:ext cx="1237790" cy="3033628"/>
            <a:chOff x="1317986" y="2204864"/>
            <a:chExt cx="1237790" cy="3033628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1763688" y="2502188"/>
              <a:ext cx="0" cy="2736304"/>
            </a:xfrm>
            <a:prstGeom prst="line">
              <a:avLst/>
            </a:prstGeom>
            <a:ln w="571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2195736" y="2502188"/>
              <a:ext cx="0" cy="2736304"/>
            </a:xfrm>
            <a:prstGeom prst="line">
              <a:avLst/>
            </a:prstGeom>
            <a:ln w="571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Isosceles Triangle 47"/>
            <p:cNvSpPr/>
            <p:nvPr/>
          </p:nvSpPr>
          <p:spPr>
            <a:xfrm>
              <a:off x="1835696" y="2718212"/>
              <a:ext cx="288032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49" name="Isosceles Triangle 48"/>
            <p:cNvSpPr/>
            <p:nvPr/>
          </p:nvSpPr>
          <p:spPr>
            <a:xfrm>
              <a:off x="1331640" y="2718212"/>
              <a:ext cx="288032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50" name="Isosceles Triangle 49"/>
            <p:cNvSpPr/>
            <p:nvPr/>
          </p:nvSpPr>
          <p:spPr>
            <a:xfrm>
              <a:off x="2267744" y="2718212"/>
              <a:ext cx="288032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317986" y="2204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1</a:t>
              </a:r>
              <a:endParaRPr lang="nb-NO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822042" y="2204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2</a:t>
              </a:r>
              <a:endParaRPr lang="nb-NO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254090" y="2204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3</a:t>
              </a:r>
              <a:endParaRPr lang="nb-NO" dirty="0"/>
            </a:p>
          </p:txBody>
        </p:sp>
      </p:grpSp>
      <p:cxnSp>
        <p:nvCxnSpPr>
          <p:cNvPr id="54" name="Straight Connector 53"/>
          <p:cNvCxnSpPr/>
          <p:nvPr/>
        </p:nvCxnSpPr>
        <p:spPr>
          <a:xfrm flipV="1">
            <a:off x="5292080" y="2502188"/>
            <a:ext cx="0" cy="2736304"/>
          </a:xfrm>
          <a:prstGeom prst="line">
            <a:avLst/>
          </a:prstGeom>
          <a:ln w="152400">
            <a:solidFill>
              <a:srgbClr val="C00000">
                <a:alpha val="6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5422442" y="2204864"/>
            <a:ext cx="1237790" cy="3033628"/>
            <a:chOff x="1317986" y="2204864"/>
            <a:chExt cx="1237790" cy="3033628"/>
          </a:xfrm>
        </p:grpSpPr>
        <p:cxnSp>
          <p:nvCxnSpPr>
            <p:cNvPr id="56" name="Straight Connector 55"/>
            <p:cNvCxnSpPr/>
            <p:nvPr/>
          </p:nvCxnSpPr>
          <p:spPr>
            <a:xfrm flipV="1">
              <a:off x="1763688" y="2502188"/>
              <a:ext cx="0" cy="2736304"/>
            </a:xfrm>
            <a:prstGeom prst="line">
              <a:avLst/>
            </a:prstGeom>
            <a:ln w="571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195736" y="2502188"/>
              <a:ext cx="0" cy="2736304"/>
            </a:xfrm>
            <a:prstGeom prst="line">
              <a:avLst/>
            </a:prstGeom>
            <a:ln w="571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Isosceles Triangle 57"/>
            <p:cNvSpPr/>
            <p:nvPr/>
          </p:nvSpPr>
          <p:spPr>
            <a:xfrm>
              <a:off x="1835696" y="2718212"/>
              <a:ext cx="288032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59" name="Isosceles Triangle 58"/>
            <p:cNvSpPr/>
            <p:nvPr/>
          </p:nvSpPr>
          <p:spPr>
            <a:xfrm>
              <a:off x="1331640" y="2718212"/>
              <a:ext cx="288032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60" name="Isosceles Triangle 59"/>
            <p:cNvSpPr/>
            <p:nvPr/>
          </p:nvSpPr>
          <p:spPr>
            <a:xfrm>
              <a:off x="2267744" y="2718212"/>
              <a:ext cx="288032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317986" y="2204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1</a:t>
              </a:r>
              <a:endParaRPr lang="nb-NO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822042" y="2204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2</a:t>
              </a:r>
              <a:endParaRPr lang="nb-NO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254090" y="2204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3</a:t>
              </a:r>
              <a:endParaRPr lang="nb-NO" dirty="0"/>
            </a:p>
          </p:txBody>
        </p:sp>
      </p:grpSp>
      <p:cxnSp>
        <p:nvCxnSpPr>
          <p:cNvPr id="64" name="Straight Connector 63"/>
          <p:cNvCxnSpPr/>
          <p:nvPr/>
        </p:nvCxnSpPr>
        <p:spPr>
          <a:xfrm flipV="1">
            <a:off x="6804248" y="2502188"/>
            <a:ext cx="0" cy="2736304"/>
          </a:xfrm>
          <a:prstGeom prst="line">
            <a:avLst/>
          </a:prstGeom>
          <a:ln w="152400">
            <a:solidFill>
              <a:srgbClr val="C00000">
                <a:alpha val="6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6934610" y="2204864"/>
            <a:ext cx="1237790" cy="3033628"/>
            <a:chOff x="1317986" y="2204864"/>
            <a:chExt cx="1237790" cy="3033628"/>
          </a:xfrm>
        </p:grpSpPr>
        <p:cxnSp>
          <p:nvCxnSpPr>
            <p:cNvPr id="70" name="Straight Connector 69"/>
            <p:cNvCxnSpPr/>
            <p:nvPr/>
          </p:nvCxnSpPr>
          <p:spPr>
            <a:xfrm flipV="1">
              <a:off x="1763688" y="2502188"/>
              <a:ext cx="0" cy="2736304"/>
            </a:xfrm>
            <a:prstGeom prst="line">
              <a:avLst/>
            </a:prstGeom>
            <a:ln w="571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2195736" y="2502188"/>
              <a:ext cx="0" cy="2736304"/>
            </a:xfrm>
            <a:prstGeom prst="line">
              <a:avLst/>
            </a:prstGeom>
            <a:ln w="571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Isosceles Triangle 71"/>
            <p:cNvSpPr/>
            <p:nvPr/>
          </p:nvSpPr>
          <p:spPr>
            <a:xfrm>
              <a:off x="1835696" y="2718212"/>
              <a:ext cx="288032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73" name="Isosceles Triangle 72"/>
            <p:cNvSpPr/>
            <p:nvPr/>
          </p:nvSpPr>
          <p:spPr>
            <a:xfrm>
              <a:off x="1331640" y="2718212"/>
              <a:ext cx="288032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74" name="Isosceles Triangle 73"/>
            <p:cNvSpPr/>
            <p:nvPr/>
          </p:nvSpPr>
          <p:spPr>
            <a:xfrm>
              <a:off x="2267744" y="2718212"/>
              <a:ext cx="288032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C0000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317986" y="2204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1</a:t>
              </a:r>
              <a:endParaRPr lang="nb-NO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822042" y="2204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2</a:t>
              </a:r>
              <a:endParaRPr lang="nb-NO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254090" y="2204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3</a:t>
              </a:r>
              <a:endParaRPr lang="nb-NO" dirty="0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1743450" y="5579948"/>
            <a:ext cx="5780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 smtClean="0"/>
              <a:t>Every</a:t>
            </a:r>
            <a:r>
              <a:rPr lang="nb-NO" sz="2400" dirty="0" smtClean="0"/>
              <a:t> variable </a:t>
            </a:r>
            <a:r>
              <a:rPr lang="nb-NO" sz="2400" dirty="0" err="1" smtClean="0"/>
              <a:t>flips</a:t>
            </a:r>
            <a:r>
              <a:rPr lang="nb-NO" sz="2400" dirty="0" smtClean="0"/>
              <a:t> </a:t>
            </a:r>
            <a:r>
              <a:rPr lang="nb-NO" sz="2400" dirty="0" err="1" smtClean="0">
                <a:solidFill>
                  <a:srgbClr val="C00000"/>
                </a:solidFill>
              </a:rPr>
              <a:t>true</a:t>
            </a:r>
            <a:r>
              <a:rPr lang="nb-NO" sz="2400" dirty="0" err="1" smtClean="0">
                <a:sym typeface="Wingdings" panose="05000000000000000000" pitchFamily="2" charset="2"/>
              </a:rPr>
              <a:t></a:t>
            </a:r>
            <a:r>
              <a:rPr lang="nb-NO" sz="24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false</a:t>
            </a:r>
            <a:r>
              <a:rPr lang="nb-NO" sz="2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nb-NO" sz="2400" dirty="0" smtClean="0">
                <a:sym typeface="Wingdings" panose="05000000000000000000" pitchFamily="2" charset="2"/>
              </a:rPr>
              <a:t>at most </a:t>
            </a:r>
            <a:r>
              <a:rPr lang="nb-NO" sz="24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once</a:t>
            </a:r>
            <a:r>
              <a:rPr lang="nb-NO" sz="2400" dirty="0" smtClean="0">
                <a:sym typeface="Wingdings" panose="05000000000000000000" pitchFamily="2" charset="2"/>
              </a:rPr>
              <a:t>!</a:t>
            </a:r>
            <a:endParaRPr lang="nb-NO" sz="2400" dirty="0"/>
          </a:p>
        </p:txBody>
      </p:sp>
      <p:sp>
        <p:nvSpPr>
          <p:cNvPr id="87" name="Rectangle 86"/>
          <p:cNvSpPr/>
          <p:nvPr/>
        </p:nvSpPr>
        <p:spPr>
          <a:xfrm>
            <a:off x="827584" y="2142148"/>
            <a:ext cx="1426506" cy="3303076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ctangle 88"/>
          <p:cNvSpPr/>
          <p:nvPr/>
        </p:nvSpPr>
        <p:spPr>
          <a:xfrm>
            <a:off x="3793566" y="2132856"/>
            <a:ext cx="1426506" cy="3303076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Rectangle 89"/>
          <p:cNvSpPr/>
          <p:nvPr/>
        </p:nvSpPr>
        <p:spPr>
          <a:xfrm>
            <a:off x="5220072" y="2132856"/>
            <a:ext cx="1584176" cy="3303076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Rectangle 90"/>
          <p:cNvSpPr/>
          <p:nvPr/>
        </p:nvSpPr>
        <p:spPr>
          <a:xfrm>
            <a:off x="6804248" y="2132856"/>
            <a:ext cx="1584176" cy="3303076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209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86" grpId="0"/>
      <p:bldP spid="87" grpId="0" animBg="1"/>
      <p:bldP spid="89" grpId="0" animBg="1"/>
      <p:bldP spid="90" grpId="0" animBg="1"/>
      <p:bldP spid="9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Treewidth</a:t>
            </a:r>
            <a:r>
              <a:rPr lang="nb-NO" dirty="0" smtClean="0"/>
              <a:t> </a:t>
            </a:r>
            <a:r>
              <a:rPr lang="nb-NO" dirty="0" err="1" smtClean="0"/>
              <a:t>Bound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2200" dirty="0" smtClean="0"/>
              <a:t>by </a:t>
            </a:r>
            <a:r>
              <a:rPr lang="nb-NO" sz="2200" dirty="0" err="1" smtClean="0"/>
              <a:t>picture</a:t>
            </a:r>
            <a:endParaRPr lang="nb-NO" dirty="0"/>
          </a:p>
        </p:txBody>
      </p:sp>
      <p:cxnSp>
        <p:nvCxnSpPr>
          <p:cNvPr id="4" name="Straight Connector 3"/>
          <p:cNvCxnSpPr>
            <a:stCxn id="71" idx="6"/>
            <a:endCxn id="72" idx="2"/>
          </p:cNvCxnSpPr>
          <p:nvPr/>
        </p:nvCxnSpPr>
        <p:spPr>
          <a:xfrm>
            <a:off x="6096326" y="2132856"/>
            <a:ext cx="12340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72" idx="0"/>
            <a:endCxn id="73" idx="5"/>
          </p:cNvCxnSpPr>
          <p:nvPr/>
        </p:nvCxnSpPr>
        <p:spPr>
          <a:xfrm flipH="1" flipV="1">
            <a:off x="6249559" y="1874651"/>
            <a:ext cx="11418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71" idx="0"/>
            <a:endCxn id="73" idx="3"/>
          </p:cNvCxnSpPr>
          <p:nvPr/>
        </p:nvCxnSpPr>
        <p:spPr>
          <a:xfrm flipV="1">
            <a:off x="5952310" y="1874651"/>
            <a:ext cx="9357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68" idx="0"/>
            <a:endCxn id="69" idx="5"/>
          </p:cNvCxnSpPr>
          <p:nvPr/>
        </p:nvCxnSpPr>
        <p:spPr>
          <a:xfrm flipH="1" flipV="1">
            <a:off x="4860797" y="1874651"/>
            <a:ext cx="11418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68" idx="2"/>
            <a:endCxn id="67" idx="6"/>
          </p:cNvCxnSpPr>
          <p:nvPr/>
        </p:nvCxnSpPr>
        <p:spPr>
          <a:xfrm flipH="1">
            <a:off x="4707564" y="2132856"/>
            <a:ext cx="12340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7" idx="0"/>
            <a:endCxn id="69" idx="3"/>
          </p:cNvCxnSpPr>
          <p:nvPr/>
        </p:nvCxnSpPr>
        <p:spPr>
          <a:xfrm flipV="1">
            <a:off x="4563548" y="1874651"/>
            <a:ext cx="9357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4" idx="2"/>
            <a:endCxn id="63" idx="6"/>
          </p:cNvCxnSpPr>
          <p:nvPr/>
        </p:nvCxnSpPr>
        <p:spPr>
          <a:xfrm flipH="1">
            <a:off x="3267404" y="2132856"/>
            <a:ext cx="12340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4" idx="0"/>
            <a:endCxn id="65" idx="5"/>
          </p:cNvCxnSpPr>
          <p:nvPr/>
        </p:nvCxnSpPr>
        <p:spPr>
          <a:xfrm flipH="1" flipV="1">
            <a:off x="3420637" y="1874651"/>
            <a:ext cx="11418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3" idx="0"/>
            <a:endCxn id="65" idx="3"/>
          </p:cNvCxnSpPr>
          <p:nvPr/>
        </p:nvCxnSpPr>
        <p:spPr>
          <a:xfrm flipV="1">
            <a:off x="3123388" y="1874651"/>
            <a:ext cx="93579" cy="1141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807458" y="2852936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14" name="Oval 13"/>
          <p:cNvSpPr/>
          <p:nvPr/>
        </p:nvSpPr>
        <p:spPr>
          <a:xfrm>
            <a:off x="3527538" y="2852936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15" name="Oval 14"/>
          <p:cNvSpPr/>
          <p:nvPr/>
        </p:nvSpPr>
        <p:spPr>
          <a:xfrm>
            <a:off x="4247618" y="2852936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16" name="Oval 15"/>
          <p:cNvSpPr/>
          <p:nvPr/>
        </p:nvSpPr>
        <p:spPr>
          <a:xfrm>
            <a:off x="4967698" y="2852936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17" name="Oval 16"/>
          <p:cNvSpPr/>
          <p:nvPr/>
        </p:nvSpPr>
        <p:spPr>
          <a:xfrm>
            <a:off x="5687778" y="2852936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18" name="Oval 17"/>
          <p:cNvSpPr/>
          <p:nvPr/>
        </p:nvSpPr>
        <p:spPr>
          <a:xfrm>
            <a:off x="6407858" y="2852936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cxnSp>
        <p:nvCxnSpPr>
          <p:cNvPr id="19" name="Straight Connector 18"/>
          <p:cNvCxnSpPr>
            <a:stCxn id="13" idx="6"/>
            <a:endCxn id="14" idx="2"/>
          </p:cNvCxnSpPr>
          <p:nvPr/>
        </p:nvCxnSpPr>
        <p:spPr>
          <a:xfrm>
            <a:off x="3095490" y="299695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4" idx="6"/>
            <a:endCxn id="15" idx="2"/>
          </p:cNvCxnSpPr>
          <p:nvPr/>
        </p:nvCxnSpPr>
        <p:spPr>
          <a:xfrm>
            <a:off x="3815570" y="299695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5" idx="6"/>
            <a:endCxn id="16" idx="2"/>
          </p:cNvCxnSpPr>
          <p:nvPr/>
        </p:nvCxnSpPr>
        <p:spPr>
          <a:xfrm>
            <a:off x="4535650" y="299695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6" idx="6"/>
            <a:endCxn id="17" idx="2"/>
          </p:cNvCxnSpPr>
          <p:nvPr/>
        </p:nvCxnSpPr>
        <p:spPr>
          <a:xfrm>
            <a:off x="5255730" y="299695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7" idx="6"/>
            <a:endCxn id="18" idx="2"/>
          </p:cNvCxnSpPr>
          <p:nvPr/>
        </p:nvCxnSpPr>
        <p:spPr>
          <a:xfrm>
            <a:off x="5975810" y="299695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807458" y="3429000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25" name="Oval 24"/>
          <p:cNvSpPr/>
          <p:nvPr/>
        </p:nvSpPr>
        <p:spPr>
          <a:xfrm>
            <a:off x="3527538" y="3429000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26" name="Oval 25"/>
          <p:cNvSpPr/>
          <p:nvPr/>
        </p:nvSpPr>
        <p:spPr>
          <a:xfrm>
            <a:off x="4247618" y="3429000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27" name="Oval 26"/>
          <p:cNvSpPr/>
          <p:nvPr/>
        </p:nvSpPr>
        <p:spPr>
          <a:xfrm>
            <a:off x="4967698" y="3429000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28" name="Oval 27"/>
          <p:cNvSpPr/>
          <p:nvPr/>
        </p:nvSpPr>
        <p:spPr>
          <a:xfrm>
            <a:off x="5687778" y="3429000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29" name="Oval 28"/>
          <p:cNvSpPr/>
          <p:nvPr/>
        </p:nvSpPr>
        <p:spPr>
          <a:xfrm>
            <a:off x="6407858" y="3429000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cxnSp>
        <p:nvCxnSpPr>
          <p:cNvPr id="30" name="Straight Connector 29"/>
          <p:cNvCxnSpPr>
            <a:stCxn id="24" idx="6"/>
            <a:endCxn id="25" idx="2"/>
          </p:cNvCxnSpPr>
          <p:nvPr/>
        </p:nvCxnSpPr>
        <p:spPr>
          <a:xfrm>
            <a:off x="3095490" y="3573016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5" idx="6"/>
            <a:endCxn id="26" idx="2"/>
          </p:cNvCxnSpPr>
          <p:nvPr/>
        </p:nvCxnSpPr>
        <p:spPr>
          <a:xfrm>
            <a:off x="3815570" y="3573016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6" idx="6"/>
            <a:endCxn id="27" idx="2"/>
          </p:cNvCxnSpPr>
          <p:nvPr/>
        </p:nvCxnSpPr>
        <p:spPr>
          <a:xfrm>
            <a:off x="4535650" y="3573016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7" idx="6"/>
            <a:endCxn id="28" idx="2"/>
          </p:cNvCxnSpPr>
          <p:nvPr/>
        </p:nvCxnSpPr>
        <p:spPr>
          <a:xfrm>
            <a:off x="5255730" y="3573016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8" idx="6"/>
            <a:endCxn id="29" idx="2"/>
          </p:cNvCxnSpPr>
          <p:nvPr/>
        </p:nvCxnSpPr>
        <p:spPr>
          <a:xfrm>
            <a:off x="5975810" y="3573016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2807458" y="40050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36" name="Oval 35"/>
          <p:cNvSpPr/>
          <p:nvPr/>
        </p:nvSpPr>
        <p:spPr>
          <a:xfrm>
            <a:off x="3527538" y="40050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37" name="Oval 36"/>
          <p:cNvSpPr/>
          <p:nvPr/>
        </p:nvSpPr>
        <p:spPr>
          <a:xfrm>
            <a:off x="4247618" y="40050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38" name="Oval 37"/>
          <p:cNvSpPr/>
          <p:nvPr/>
        </p:nvSpPr>
        <p:spPr>
          <a:xfrm>
            <a:off x="4967698" y="40050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39" name="Oval 38"/>
          <p:cNvSpPr/>
          <p:nvPr/>
        </p:nvSpPr>
        <p:spPr>
          <a:xfrm>
            <a:off x="5687778" y="40050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40" name="Oval 39"/>
          <p:cNvSpPr/>
          <p:nvPr/>
        </p:nvSpPr>
        <p:spPr>
          <a:xfrm>
            <a:off x="6407858" y="4005064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cxnSp>
        <p:nvCxnSpPr>
          <p:cNvPr id="41" name="Straight Connector 40"/>
          <p:cNvCxnSpPr>
            <a:stCxn id="35" idx="6"/>
            <a:endCxn id="36" idx="2"/>
          </p:cNvCxnSpPr>
          <p:nvPr/>
        </p:nvCxnSpPr>
        <p:spPr>
          <a:xfrm>
            <a:off x="3095490" y="414908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6" idx="6"/>
            <a:endCxn id="37" idx="2"/>
          </p:cNvCxnSpPr>
          <p:nvPr/>
        </p:nvCxnSpPr>
        <p:spPr>
          <a:xfrm>
            <a:off x="3815570" y="414908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7" idx="6"/>
            <a:endCxn id="38" idx="2"/>
          </p:cNvCxnSpPr>
          <p:nvPr/>
        </p:nvCxnSpPr>
        <p:spPr>
          <a:xfrm>
            <a:off x="4535650" y="414908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8" idx="6"/>
            <a:endCxn id="39" idx="2"/>
          </p:cNvCxnSpPr>
          <p:nvPr/>
        </p:nvCxnSpPr>
        <p:spPr>
          <a:xfrm>
            <a:off x="5255730" y="414908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9" idx="6"/>
            <a:endCxn id="40" idx="2"/>
          </p:cNvCxnSpPr>
          <p:nvPr/>
        </p:nvCxnSpPr>
        <p:spPr>
          <a:xfrm>
            <a:off x="5975810" y="414908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2807458" y="4581128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47" name="Oval 46"/>
          <p:cNvSpPr/>
          <p:nvPr/>
        </p:nvSpPr>
        <p:spPr>
          <a:xfrm>
            <a:off x="3527538" y="4581128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48" name="Oval 47"/>
          <p:cNvSpPr/>
          <p:nvPr/>
        </p:nvSpPr>
        <p:spPr>
          <a:xfrm>
            <a:off x="4247618" y="4581128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49" name="Oval 48"/>
          <p:cNvSpPr/>
          <p:nvPr/>
        </p:nvSpPr>
        <p:spPr>
          <a:xfrm>
            <a:off x="4967698" y="4581128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sp>
        <p:nvSpPr>
          <p:cNvPr id="50" name="Oval 49"/>
          <p:cNvSpPr/>
          <p:nvPr/>
        </p:nvSpPr>
        <p:spPr>
          <a:xfrm>
            <a:off x="5687778" y="4581128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</a:t>
            </a:r>
            <a:endParaRPr lang="nb-NO" dirty="0"/>
          </a:p>
        </p:txBody>
      </p:sp>
      <p:sp>
        <p:nvSpPr>
          <p:cNvPr id="51" name="Oval 50"/>
          <p:cNvSpPr/>
          <p:nvPr/>
        </p:nvSpPr>
        <p:spPr>
          <a:xfrm>
            <a:off x="6407858" y="4581128"/>
            <a:ext cx="288032" cy="28803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</a:t>
            </a:r>
            <a:endParaRPr lang="nb-NO" dirty="0"/>
          </a:p>
        </p:txBody>
      </p:sp>
      <p:cxnSp>
        <p:nvCxnSpPr>
          <p:cNvPr id="52" name="Straight Connector 51"/>
          <p:cNvCxnSpPr>
            <a:stCxn id="46" idx="6"/>
            <a:endCxn id="47" idx="2"/>
          </p:cNvCxnSpPr>
          <p:nvPr/>
        </p:nvCxnSpPr>
        <p:spPr>
          <a:xfrm>
            <a:off x="3095490" y="4725144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7" idx="6"/>
            <a:endCxn id="48" idx="2"/>
          </p:cNvCxnSpPr>
          <p:nvPr/>
        </p:nvCxnSpPr>
        <p:spPr>
          <a:xfrm>
            <a:off x="3815570" y="4725144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8" idx="6"/>
            <a:endCxn id="49" idx="2"/>
          </p:cNvCxnSpPr>
          <p:nvPr/>
        </p:nvCxnSpPr>
        <p:spPr>
          <a:xfrm>
            <a:off x="4535650" y="4725144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9" idx="6"/>
            <a:endCxn id="50" idx="2"/>
          </p:cNvCxnSpPr>
          <p:nvPr/>
        </p:nvCxnSpPr>
        <p:spPr>
          <a:xfrm>
            <a:off x="5255730" y="4725144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0" idx="6"/>
            <a:endCxn id="51" idx="2"/>
          </p:cNvCxnSpPr>
          <p:nvPr/>
        </p:nvCxnSpPr>
        <p:spPr>
          <a:xfrm>
            <a:off x="5975810" y="4725144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187284" y="2708920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a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87284" y="3327375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b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187284" y="3861048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c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187284" y="4479503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d</a:t>
            </a:r>
            <a:endParaRPr lang="nb-NO" sz="2400" dirty="0">
              <a:solidFill>
                <a:srgbClr val="C00000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4031594" y="2420888"/>
            <a:ext cx="0" cy="2736304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5427644" y="2420888"/>
            <a:ext cx="0" cy="2736304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2979372" y="198884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a</a:t>
            </a:r>
            <a:endParaRPr lang="nb-NO" dirty="0"/>
          </a:p>
        </p:txBody>
      </p:sp>
      <p:sp>
        <p:nvSpPr>
          <p:cNvPr id="64" name="Oval 63"/>
          <p:cNvSpPr/>
          <p:nvPr/>
        </p:nvSpPr>
        <p:spPr>
          <a:xfrm>
            <a:off x="3390810" y="198884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c</a:t>
            </a:r>
            <a:endParaRPr lang="nb-NO" dirty="0"/>
          </a:p>
        </p:txBody>
      </p:sp>
      <p:sp>
        <p:nvSpPr>
          <p:cNvPr id="65" name="Oval 64"/>
          <p:cNvSpPr/>
          <p:nvPr/>
        </p:nvSpPr>
        <p:spPr>
          <a:xfrm>
            <a:off x="3174786" y="162880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b</a:t>
            </a:r>
            <a:endParaRPr lang="nb-NO" dirty="0"/>
          </a:p>
        </p:txBody>
      </p:sp>
      <p:cxnSp>
        <p:nvCxnSpPr>
          <p:cNvPr id="66" name="Straight Connector 65"/>
          <p:cNvCxnSpPr/>
          <p:nvPr/>
        </p:nvCxnSpPr>
        <p:spPr>
          <a:xfrm>
            <a:off x="3490716" y="2060848"/>
            <a:ext cx="1161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4419532" y="198884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a</a:t>
            </a:r>
            <a:endParaRPr lang="nb-NO" dirty="0"/>
          </a:p>
        </p:txBody>
      </p:sp>
      <p:sp>
        <p:nvSpPr>
          <p:cNvPr id="68" name="Oval 67"/>
          <p:cNvSpPr/>
          <p:nvPr/>
        </p:nvSpPr>
        <p:spPr>
          <a:xfrm>
            <a:off x="4830970" y="198884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d</a:t>
            </a:r>
            <a:endParaRPr lang="nb-NO" dirty="0"/>
          </a:p>
        </p:txBody>
      </p:sp>
      <p:sp>
        <p:nvSpPr>
          <p:cNvPr id="69" name="Oval 68"/>
          <p:cNvSpPr/>
          <p:nvPr/>
        </p:nvSpPr>
        <p:spPr>
          <a:xfrm>
            <a:off x="4614946" y="162880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c</a:t>
            </a:r>
            <a:endParaRPr lang="nb-NO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4519438" y="2060848"/>
            <a:ext cx="1161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5808294" y="198884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b</a:t>
            </a:r>
            <a:endParaRPr lang="nb-NO" dirty="0"/>
          </a:p>
        </p:txBody>
      </p:sp>
      <p:sp>
        <p:nvSpPr>
          <p:cNvPr id="72" name="Oval 71"/>
          <p:cNvSpPr/>
          <p:nvPr/>
        </p:nvSpPr>
        <p:spPr>
          <a:xfrm>
            <a:off x="6219732" y="198884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d</a:t>
            </a:r>
            <a:endParaRPr lang="nb-NO" dirty="0"/>
          </a:p>
        </p:txBody>
      </p:sp>
      <p:sp>
        <p:nvSpPr>
          <p:cNvPr id="73" name="Oval 72"/>
          <p:cNvSpPr/>
          <p:nvPr/>
        </p:nvSpPr>
        <p:spPr>
          <a:xfrm>
            <a:off x="6003708" y="162880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c</a:t>
            </a:r>
            <a:endParaRPr lang="nb-NO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5887590" y="2060848"/>
            <a:ext cx="1161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6319638" y="2060848"/>
            <a:ext cx="1161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63" idx="4"/>
            <a:endCxn id="14" idx="1"/>
          </p:cNvCxnSpPr>
          <p:nvPr/>
        </p:nvCxnSpPr>
        <p:spPr>
          <a:xfrm>
            <a:off x="3123388" y="2276872"/>
            <a:ext cx="446331" cy="618245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5" idx="4"/>
            <a:endCxn id="25" idx="1"/>
          </p:cNvCxnSpPr>
          <p:nvPr/>
        </p:nvCxnSpPr>
        <p:spPr>
          <a:xfrm>
            <a:off x="3318802" y="1916832"/>
            <a:ext cx="250917" cy="1554349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4" idx="4"/>
            <a:endCxn id="35" idx="0"/>
          </p:cNvCxnSpPr>
          <p:nvPr/>
        </p:nvCxnSpPr>
        <p:spPr>
          <a:xfrm flipH="1">
            <a:off x="2951474" y="2276872"/>
            <a:ext cx="583352" cy="1728192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7" idx="4"/>
            <a:endCxn id="15" idx="0"/>
          </p:cNvCxnSpPr>
          <p:nvPr/>
        </p:nvCxnSpPr>
        <p:spPr>
          <a:xfrm flipH="1">
            <a:off x="4391634" y="2276872"/>
            <a:ext cx="171914" cy="576064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9" idx="4"/>
            <a:endCxn id="38" idx="0"/>
          </p:cNvCxnSpPr>
          <p:nvPr/>
        </p:nvCxnSpPr>
        <p:spPr>
          <a:xfrm>
            <a:off x="4758962" y="1916832"/>
            <a:ext cx="352752" cy="2088232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68" idx="4"/>
            <a:endCxn id="49" idx="0"/>
          </p:cNvCxnSpPr>
          <p:nvPr/>
        </p:nvCxnSpPr>
        <p:spPr>
          <a:xfrm>
            <a:off x="4974986" y="2276872"/>
            <a:ext cx="136728" cy="2304256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1" idx="4"/>
            <a:endCxn id="28" idx="0"/>
          </p:cNvCxnSpPr>
          <p:nvPr/>
        </p:nvCxnSpPr>
        <p:spPr>
          <a:xfrm flipH="1">
            <a:off x="5831794" y="2276872"/>
            <a:ext cx="120516" cy="1152128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2" idx="4"/>
            <a:endCxn id="50" idx="7"/>
          </p:cNvCxnSpPr>
          <p:nvPr/>
        </p:nvCxnSpPr>
        <p:spPr>
          <a:xfrm flipH="1">
            <a:off x="5933629" y="2276872"/>
            <a:ext cx="430119" cy="2346437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3" idx="4"/>
            <a:endCxn id="29" idx="0"/>
          </p:cNvCxnSpPr>
          <p:nvPr/>
        </p:nvCxnSpPr>
        <p:spPr>
          <a:xfrm>
            <a:off x="6147724" y="1916832"/>
            <a:ext cx="404150" cy="1512168"/>
          </a:xfrm>
          <a:prstGeom prst="line">
            <a:avLst/>
          </a:prstGeom>
          <a:ln w="38100">
            <a:solidFill>
              <a:schemeClr val="accent6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767898" y="2700209"/>
            <a:ext cx="46839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sz="3200" dirty="0" smtClean="0"/>
              <a:t>…</a:t>
            </a:r>
            <a:endParaRPr lang="nb-NO" sz="3200" dirty="0"/>
          </a:p>
        </p:txBody>
      </p:sp>
      <p:sp>
        <p:nvSpPr>
          <p:cNvPr id="167" name="TextBox 166"/>
          <p:cNvSpPr txBox="1"/>
          <p:nvPr/>
        </p:nvSpPr>
        <p:spPr>
          <a:xfrm>
            <a:off x="6767898" y="3212976"/>
            <a:ext cx="46839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sz="3200" dirty="0" smtClean="0"/>
              <a:t>…</a:t>
            </a:r>
            <a:endParaRPr lang="nb-NO" sz="3200" dirty="0"/>
          </a:p>
        </p:txBody>
      </p:sp>
      <p:sp>
        <p:nvSpPr>
          <p:cNvPr id="168" name="TextBox 167"/>
          <p:cNvSpPr txBox="1"/>
          <p:nvPr/>
        </p:nvSpPr>
        <p:spPr>
          <a:xfrm>
            <a:off x="6767898" y="3789040"/>
            <a:ext cx="46839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sz="3200" dirty="0" smtClean="0"/>
              <a:t>…</a:t>
            </a:r>
            <a:endParaRPr lang="nb-NO" sz="3200" dirty="0"/>
          </a:p>
        </p:txBody>
      </p:sp>
      <p:sp>
        <p:nvSpPr>
          <p:cNvPr id="169" name="TextBox 168"/>
          <p:cNvSpPr txBox="1"/>
          <p:nvPr/>
        </p:nvSpPr>
        <p:spPr>
          <a:xfrm>
            <a:off x="6767898" y="4428401"/>
            <a:ext cx="46839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sz="3200" dirty="0" smtClean="0"/>
              <a:t>…</a:t>
            </a:r>
            <a:endParaRPr lang="nb-NO" sz="3200" dirty="0"/>
          </a:p>
        </p:txBody>
      </p:sp>
      <p:sp>
        <p:nvSpPr>
          <p:cNvPr id="170" name="Left Brace 169"/>
          <p:cNvSpPr/>
          <p:nvPr/>
        </p:nvSpPr>
        <p:spPr>
          <a:xfrm>
            <a:off x="1763688" y="2744924"/>
            <a:ext cx="432048" cy="2340260"/>
          </a:xfrm>
          <a:prstGeom prst="leftBrac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1" name="TextBox 170"/>
          <p:cNvSpPr txBox="1"/>
          <p:nvPr/>
        </p:nvSpPr>
        <p:spPr>
          <a:xfrm>
            <a:off x="1264960" y="3574757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>
                <a:solidFill>
                  <a:srgbClr val="C00000"/>
                </a:solidFill>
              </a:rPr>
              <a:t>n</a:t>
            </a:r>
            <a:endParaRPr lang="nb-NO" sz="3600" dirty="0">
              <a:solidFill>
                <a:srgbClr val="C00000"/>
              </a:solidFill>
            </a:endParaRPr>
          </a:p>
        </p:txBody>
      </p:sp>
      <p:sp>
        <p:nvSpPr>
          <p:cNvPr id="172" name="Left Brace 171"/>
          <p:cNvSpPr/>
          <p:nvPr/>
        </p:nvSpPr>
        <p:spPr>
          <a:xfrm>
            <a:off x="1907704" y="1700808"/>
            <a:ext cx="288032" cy="792088"/>
          </a:xfrm>
          <a:prstGeom prst="leftBrac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3" name="TextBox 172"/>
          <p:cNvSpPr txBox="1"/>
          <p:nvPr/>
        </p:nvSpPr>
        <p:spPr>
          <a:xfrm>
            <a:off x="1441036" y="1700808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>
                <a:solidFill>
                  <a:srgbClr val="C00000"/>
                </a:solidFill>
              </a:rPr>
              <a:t>d</a:t>
            </a:r>
            <a:endParaRPr lang="nb-NO" sz="3600" dirty="0">
              <a:solidFill>
                <a:srgbClr val="C00000"/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3275856" y="5549170"/>
            <a:ext cx="2571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Formal </a:t>
            </a:r>
            <a:r>
              <a:rPr lang="nb-NO" sz="2000" dirty="0" err="1" smtClean="0"/>
              <a:t>proof</a:t>
            </a:r>
            <a:r>
              <a:rPr lang="nb-NO" sz="2000" dirty="0" smtClean="0"/>
              <a:t> - </a:t>
            </a:r>
            <a:r>
              <a:rPr lang="nb-NO" sz="2000" dirty="0" err="1" smtClean="0"/>
              <a:t>exercise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76235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7" grpId="0"/>
      <p:bldP spid="58" grpId="0"/>
      <p:bldP spid="59" grpId="0"/>
      <p:bldP spid="60" grpId="0"/>
      <p:bldP spid="63" grpId="0" animBg="1"/>
      <p:bldP spid="64" grpId="0" animBg="1"/>
      <p:bldP spid="65" grpId="0" animBg="1"/>
      <p:bldP spid="67" grpId="0" animBg="1"/>
      <p:bldP spid="68" grpId="0" animBg="1"/>
      <p:bldP spid="69" grpId="0" animBg="1"/>
      <p:bldP spid="71" grpId="0" animBg="1"/>
      <p:bldP spid="72" grpId="0" animBg="1"/>
      <p:bldP spid="73" grpId="0" animBg="1"/>
      <p:bldP spid="85" grpId="0"/>
      <p:bldP spid="167" grpId="0"/>
      <p:bldP spid="168" grpId="0"/>
      <p:bldP spid="169" grpId="0"/>
      <p:bldP spid="170" grpId="0" animBg="1"/>
      <p:bldP spid="171" grpId="0"/>
      <p:bldP spid="172" grpId="0" animBg="1"/>
      <p:bldP spid="173" grpId="0"/>
      <p:bldP spid="1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Tight</a:t>
            </a:r>
            <a:r>
              <a:rPr lang="nb-NO" dirty="0" smtClean="0"/>
              <a:t> </a:t>
            </a:r>
            <a:r>
              <a:rPr lang="nb-NO" dirty="0" err="1" smtClean="0"/>
              <a:t>lower</a:t>
            </a:r>
            <a:r>
              <a:rPr lang="nb-NO" dirty="0" smtClean="0"/>
              <a:t> </a:t>
            </a:r>
            <a:r>
              <a:rPr lang="nb-NO" dirty="0" err="1" smtClean="0"/>
              <a:t>bounds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2248"/>
            <a:ext cx="8229600" cy="2980928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Have </a:t>
            </a:r>
            <a:r>
              <a:rPr lang="nb-NO" dirty="0" err="1" smtClean="0"/>
              <a:t>seen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002060"/>
                </a:solidFill>
              </a:rPr>
              <a:t>ETH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give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0070C0"/>
                </a:solidFill>
              </a:rPr>
              <a:t>tight</a:t>
            </a:r>
            <a:r>
              <a:rPr lang="nb-NO" dirty="0" smtClean="0">
                <a:solidFill>
                  <a:srgbClr val="0070C0"/>
                </a:solidFill>
              </a:rPr>
              <a:t> </a:t>
            </a:r>
            <a:r>
              <a:rPr lang="nb-NO" dirty="0" err="1" smtClean="0">
                <a:solidFill>
                  <a:srgbClr val="0070C0"/>
                </a:solidFill>
              </a:rPr>
              <a:t>lower</a:t>
            </a:r>
            <a:r>
              <a:rPr lang="nb-NO" dirty="0" smtClean="0">
                <a:solidFill>
                  <a:srgbClr val="0070C0"/>
                </a:solidFill>
              </a:rPr>
              <a:t> </a:t>
            </a:r>
            <a:r>
              <a:rPr lang="nb-NO" dirty="0" err="1" smtClean="0">
                <a:solidFill>
                  <a:srgbClr val="0070C0"/>
                </a:solidFill>
              </a:rPr>
              <a:t>bounds</a:t>
            </a:r>
            <a:endParaRPr lang="nb-NO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How </a:t>
            </a:r>
            <a:r>
              <a:rPr lang="nb-NO" dirty="0" err="1" smtClean="0"/>
              <a:t>tight</a:t>
            </a:r>
            <a:r>
              <a:rPr lang="nb-NO" dirty="0" smtClean="0"/>
              <a:t>? </a:t>
            </a:r>
            <a:r>
              <a:rPr lang="nb-NO" dirty="0" smtClean="0">
                <a:solidFill>
                  <a:srgbClr val="002060"/>
                </a:solidFill>
              </a:rPr>
              <a:t>ETH</a:t>
            </a:r>
            <a:r>
              <a:rPr lang="nb-NO" dirty="0" smtClean="0"/>
              <a:t> «</a:t>
            </a:r>
            <a:r>
              <a:rPr lang="nb-NO" dirty="0" err="1" smtClean="0">
                <a:solidFill>
                  <a:srgbClr val="C00000"/>
                </a:solidFill>
              </a:rPr>
              <a:t>ignores</a:t>
            </a:r>
            <a:r>
              <a:rPr lang="nb-NO" dirty="0" smtClean="0"/>
              <a:t>» </a:t>
            </a:r>
            <a:r>
              <a:rPr lang="nb-NO" dirty="0" err="1" smtClean="0"/>
              <a:t>constants</a:t>
            </a:r>
            <a:r>
              <a:rPr lang="nb-NO" dirty="0" smtClean="0"/>
              <a:t> in </a:t>
            </a:r>
            <a:r>
              <a:rPr lang="nb-NO" dirty="0" err="1" smtClean="0"/>
              <a:t>exponent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How to </a:t>
            </a:r>
            <a:r>
              <a:rPr lang="nb-NO" dirty="0" err="1" smtClean="0"/>
              <a:t>distinguish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1.85</a:t>
            </a:r>
            <a:r>
              <a:rPr lang="nb-NO" baseline="30000" dirty="0" smtClean="0">
                <a:solidFill>
                  <a:srgbClr val="C00000"/>
                </a:solidFill>
              </a:rPr>
              <a:t>n</a:t>
            </a:r>
            <a:r>
              <a:rPr lang="nb-NO" dirty="0" smtClean="0"/>
              <a:t> from </a:t>
            </a:r>
            <a:r>
              <a:rPr lang="nb-NO" dirty="0" smtClean="0">
                <a:solidFill>
                  <a:srgbClr val="C00000"/>
                </a:solidFill>
              </a:rPr>
              <a:t>1.0001</a:t>
            </a:r>
            <a:r>
              <a:rPr lang="nb-NO" baseline="30000" dirty="0" smtClean="0">
                <a:solidFill>
                  <a:srgbClr val="C00000"/>
                </a:solidFill>
              </a:rPr>
              <a:t>n</a:t>
            </a:r>
            <a:r>
              <a:rPr lang="nb-NO" dirty="0" smtClean="0"/>
              <a:t>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4063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Independent</a:t>
            </a:r>
            <a:r>
              <a:rPr lang="nb-NO" dirty="0" smtClean="0"/>
              <a:t> Set / </a:t>
            </a:r>
            <a:r>
              <a:rPr lang="nb-NO" dirty="0" err="1" smtClean="0"/>
              <a:t>Treewidth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2700" dirty="0" err="1" smtClean="0"/>
              <a:t>wrap</a:t>
            </a:r>
            <a:r>
              <a:rPr lang="nb-NO" sz="2700" dirty="0" smtClean="0"/>
              <a:t> up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5192" y="1672208"/>
                <a:ext cx="8507288" cy="348498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 err="1" smtClean="0"/>
                  <a:t>Reduced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dirty="0" smtClean="0"/>
                  <a:t>-variable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d</a:t>
                </a:r>
                <a:r>
                  <a:rPr lang="nb-NO" dirty="0" smtClean="0"/>
                  <a:t>-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SAT</a:t>
                </a:r>
                <a:r>
                  <a:rPr lang="nb-NO" dirty="0" smtClean="0"/>
                  <a:t> to </a:t>
                </a:r>
                <a:r>
                  <a:rPr lang="nb-NO" dirty="0" err="1" smtClean="0">
                    <a:solidFill>
                      <a:srgbClr val="0070C0"/>
                    </a:solidFill>
                  </a:rPr>
                  <a:t>Independent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 Set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:r>
                  <a:rPr lang="nb-NO" dirty="0" smtClean="0"/>
                  <a:t>in </a:t>
                </a:r>
                <a:r>
                  <a:rPr lang="nb-NO" dirty="0" err="1" smtClean="0"/>
                  <a:t>graphs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of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treewidth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t</a:t>
                </a:r>
                <a:r>
                  <a:rPr lang="nb-NO" dirty="0" smtClean="0"/>
                  <a:t>, </a:t>
                </a:r>
                <a:r>
                  <a:rPr lang="nb-NO" dirty="0" err="1" smtClean="0"/>
                  <a:t>where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t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 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n+d</a:t>
                </a:r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/>
                  <a:t>A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1.99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t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poly(N)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algorithm</a:t>
                </a:r>
                <a:r>
                  <a:rPr lang="nb-NO" dirty="0" smtClean="0"/>
                  <a:t> for </a:t>
                </a:r>
                <a:r>
                  <a:rPr lang="nb-NO" dirty="0" err="1" smtClean="0">
                    <a:solidFill>
                      <a:srgbClr val="0070C0"/>
                    </a:solidFill>
                  </a:rPr>
                  <a:t>Independent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 Set</a:t>
                </a:r>
                <a:r>
                  <a:rPr lang="nb-NO" dirty="0"/>
                  <a:t> </a:t>
                </a:r>
                <a:r>
                  <a:rPr lang="nb-NO" dirty="0" err="1" smtClean="0"/>
                  <a:t>gives</a:t>
                </a:r>
                <a:r>
                  <a:rPr lang="nb-NO" dirty="0" smtClean="0"/>
                  <a:t> a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1.99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n+d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poly(n)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O(1.999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)</a:t>
                </a:r>
                <a:r>
                  <a:rPr lang="nb-NO" dirty="0" smtClean="0"/>
                  <a:t> time </a:t>
                </a:r>
                <a:r>
                  <a:rPr lang="nb-NO" dirty="0" err="1" smtClean="0"/>
                  <a:t>algorithm</a:t>
                </a:r>
                <a:r>
                  <a:rPr lang="nb-NO" dirty="0" smtClean="0"/>
                  <a:t> for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d</a:t>
                </a:r>
                <a:r>
                  <a:rPr lang="nb-NO" dirty="0" smtClean="0"/>
                  <a:t>-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SAT</a:t>
                </a:r>
                <a:r>
                  <a:rPr lang="nb-NO" dirty="0" smtClean="0"/>
                  <a:t>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5192" y="1672208"/>
                <a:ext cx="8507288" cy="3484984"/>
              </a:xfrm>
              <a:blipFill rotWithShape="1">
                <a:blip r:embed="rId2"/>
                <a:stretch>
                  <a:fillRect l="-1791" t="-227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67496" y="4941168"/>
            <a:ext cx="47527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Thus, </a:t>
            </a:r>
            <a:r>
              <a:rPr lang="nb-NO" sz="3200" dirty="0" err="1" smtClean="0"/>
              <a:t>no</a:t>
            </a:r>
            <a:r>
              <a:rPr lang="nb-NO" sz="3200" dirty="0" smtClean="0"/>
              <a:t> </a:t>
            </a:r>
            <a:r>
              <a:rPr lang="nb-NO" sz="3200" dirty="0" smtClean="0">
                <a:solidFill>
                  <a:srgbClr val="C00000"/>
                </a:solidFill>
              </a:rPr>
              <a:t>1.99</a:t>
            </a:r>
            <a:r>
              <a:rPr lang="nb-NO" sz="3200" baseline="30000" dirty="0" smtClean="0">
                <a:solidFill>
                  <a:srgbClr val="C00000"/>
                </a:solidFill>
              </a:rPr>
              <a:t>t</a:t>
            </a:r>
            <a:r>
              <a:rPr lang="nb-NO" sz="3200" dirty="0" smtClean="0"/>
              <a:t> </a:t>
            </a:r>
            <a:r>
              <a:rPr lang="nb-NO" sz="3200" dirty="0" err="1" smtClean="0"/>
              <a:t>algorithm</a:t>
            </a:r>
            <a:r>
              <a:rPr lang="nb-NO" sz="3200" dirty="0" smtClean="0"/>
              <a:t> </a:t>
            </a:r>
            <a:r>
              <a:rPr lang="nb-NO" sz="2000" dirty="0" smtClean="0"/>
              <a:t>for </a:t>
            </a:r>
            <a:br>
              <a:rPr lang="nb-NO" sz="2000" dirty="0" smtClean="0"/>
            </a:br>
            <a:r>
              <a:rPr lang="nb-NO" sz="2800" dirty="0" err="1" smtClean="0">
                <a:solidFill>
                  <a:srgbClr val="0070C0"/>
                </a:solidFill>
              </a:rPr>
              <a:t>Independent</a:t>
            </a:r>
            <a:r>
              <a:rPr lang="nb-NO" sz="2800" dirty="0" smtClean="0">
                <a:solidFill>
                  <a:srgbClr val="0070C0"/>
                </a:solidFill>
              </a:rPr>
              <a:t> Set</a:t>
            </a:r>
            <a:r>
              <a:rPr lang="nb-NO" sz="2000" dirty="0" smtClean="0"/>
              <a:t> </a:t>
            </a:r>
            <a:r>
              <a:rPr lang="nb-NO" sz="2000" dirty="0" err="1" smtClean="0"/>
              <a:t>assuming</a:t>
            </a:r>
            <a:r>
              <a:rPr lang="nb-NO" sz="2000" dirty="0" smtClean="0"/>
              <a:t> </a:t>
            </a:r>
            <a:r>
              <a:rPr lang="nb-NO" sz="4000" dirty="0" smtClean="0">
                <a:solidFill>
                  <a:srgbClr val="C00000"/>
                </a:solidFill>
              </a:rPr>
              <a:t>SETH</a:t>
            </a:r>
            <a:endParaRPr lang="nb-NO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0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9"/>
                <a:ext cx="8229600" cy="5400600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nb-NO" sz="3400" dirty="0" err="1" smtClean="0"/>
                  <a:t>Assuming</a:t>
                </a:r>
                <a:r>
                  <a:rPr lang="nb-NO" sz="3400" dirty="0" smtClean="0"/>
                  <a:t> </a:t>
                </a:r>
                <a:r>
                  <a:rPr lang="nb-NO" sz="3400" dirty="0" smtClean="0">
                    <a:solidFill>
                      <a:srgbClr val="C00000"/>
                    </a:solidFill>
                  </a:rPr>
                  <a:t>SETH</a:t>
                </a:r>
                <a:r>
                  <a:rPr lang="nb-NO" sz="3400" dirty="0" smtClean="0"/>
                  <a:t>, the following algorithms are optimal:</a:t>
                </a:r>
              </a:p>
              <a:p>
                <a:pPr lvl="1"/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2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t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:r>
                  <a:rPr lang="nb-NO" dirty="0" err="1" smtClean="0">
                    <a:solidFill>
                      <a:srgbClr val="C00000"/>
                    </a:solidFill>
                  </a:rPr>
                  <a:t>poly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(n)</a:t>
                </a:r>
                <a:r>
                  <a:rPr lang="nb-NO" dirty="0" smtClean="0"/>
                  <a:t> for Independent Set</a:t>
                </a:r>
              </a:p>
              <a:p>
                <a:pPr lvl="1"/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3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t</a:t>
                </a:r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 err="1">
                    <a:solidFill>
                      <a:srgbClr val="C00000"/>
                    </a:solidFill>
                  </a:rPr>
                  <a:t>poly</a:t>
                </a:r>
                <a:r>
                  <a:rPr lang="nb-NO" dirty="0">
                    <a:solidFill>
                      <a:srgbClr val="C00000"/>
                    </a:solidFill>
                  </a:rPr>
                  <a:t>(n)</a:t>
                </a:r>
                <a:r>
                  <a:rPr lang="nb-NO" dirty="0" smtClean="0"/>
                  <a:t> for Dominating Set</a:t>
                </a:r>
              </a:p>
              <a:p>
                <a:pPr lvl="1"/>
                <a:r>
                  <a:rPr lang="nb-NO" dirty="0" smtClean="0"/>
                  <a:t> </a:t>
                </a:r>
                <a:r>
                  <a:rPr lang="nb-NO" dirty="0" err="1" smtClean="0">
                    <a:solidFill>
                      <a:srgbClr val="C00000"/>
                    </a:solidFill>
                  </a:rPr>
                  <a:t>c</a:t>
                </a:r>
                <a:r>
                  <a:rPr lang="nb-NO" baseline="30000" dirty="0" err="1" smtClean="0">
                    <a:solidFill>
                      <a:srgbClr val="C00000"/>
                    </a:solidFill>
                  </a:rPr>
                  <a:t>t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 err="1">
                    <a:solidFill>
                      <a:srgbClr val="C00000"/>
                    </a:solidFill>
                  </a:rPr>
                  <a:t>poly</a:t>
                </a:r>
                <a:r>
                  <a:rPr lang="nb-NO" dirty="0">
                    <a:solidFill>
                      <a:srgbClr val="C00000"/>
                    </a:solidFill>
                  </a:rPr>
                  <a:t>(n)</a:t>
                </a:r>
                <a:r>
                  <a:rPr lang="nb-NO" dirty="0" smtClean="0"/>
                  <a:t> for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c</a:t>
                </a:r>
                <a:r>
                  <a:rPr lang="nb-NO" dirty="0" smtClean="0"/>
                  <a:t>-Coloring</a:t>
                </a:r>
              </a:p>
              <a:p>
                <a:pPr lvl="1"/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3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t</a:t>
                </a:r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 err="1">
                    <a:solidFill>
                      <a:srgbClr val="C00000"/>
                    </a:solidFill>
                  </a:rPr>
                  <a:t>poly</a:t>
                </a:r>
                <a:r>
                  <a:rPr lang="nb-NO" dirty="0">
                    <a:solidFill>
                      <a:srgbClr val="C00000"/>
                    </a:solidFill>
                  </a:rPr>
                  <a:t>(n)</a:t>
                </a:r>
                <a:r>
                  <a:rPr lang="nb-NO" dirty="0" smtClean="0"/>
                  <a:t> for Odd Cycle Transversal</a:t>
                </a:r>
              </a:p>
              <a:p>
                <a:pPr lvl="1"/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2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t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 err="1">
                    <a:solidFill>
                      <a:srgbClr val="C00000"/>
                    </a:solidFill>
                  </a:rPr>
                  <a:t>poly</a:t>
                </a:r>
                <a:r>
                  <a:rPr lang="nb-NO" dirty="0">
                    <a:solidFill>
                      <a:srgbClr val="C00000"/>
                    </a:solidFill>
                  </a:rPr>
                  <a:t>(n) </a:t>
                </a:r>
                <a:r>
                  <a:rPr lang="nb-NO" dirty="0" smtClean="0"/>
                  <a:t>for Partition Into Triangles</a:t>
                </a:r>
              </a:p>
              <a:p>
                <a:pPr lvl="1"/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2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t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 err="1">
                    <a:solidFill>
                      <a:srgbClr val="C00000"/>
                    </a:solidFill>
                  </a:rPr>
                  <a:t>poly</a:t>
                </a:r>
                <a:r>
                  <a:rPr lang="nb-NO" dirty="0">
                    <a:solidFill>
                      <a:srgbClr val="C00000"/>
                    </a:solidFill>
                  </a:rPr>
                  <a:t>(n) </a:t>
                </a:r>
                <a:r>
                  <a:rPr lang="nb-NO" dirty="0" smtClean="0"/>
                  <a:t>for Max </a:t>
                </a:r>
                <a:r>
                  <a:rPr lang="nb-NO" dirty="0" err="1" smtClean="0"/>
                  <a:t>Cut</a:t>
                </a:r>
                <a:endParaRPr lang="nb-NO" dirty="0" smtClean="0"/>
              </a:p>
              <a:p>
                <a:pPr lvl="1"/>
                <a:r>
                  <a:rPr lang="nb-NO" dirty="0" smtClean="0"/>
                  <a:t>…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9"/>
                <a:ext cx="8229600" cy="5400600"/>
              </a:xfrm>
              <a:blipFill rotWithShape="1">
                <a:blip r:embed="rId2"/>
                <a:stretch>
                  <a:fillRect l="-2000" t="-1580" r="-14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320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>
                <a:solidFill>
                  <a:srgbClr val="C00000"/>
                </a:solidFill>
              </a:rPr>
              <a:t>3</a:t>
            </a:r>
            <a:r>
              <a:rPr lang="nb-NO" baseline="30000" dirty="0" smtClean="0">
                <a:solidFill>
                  <a:srgbClr val="C00000"/>
                </a:solidFill>
              </a:rPr>
              <a:t>t</a:t>
            </a:r>
            <a:r>
              <a:rPr lang="nb-NO" dirty="0" smtClean="0"/>
              <a:t> </a:t>
            </a:r>
            <a:r>
              <a:rPr lang="nb-NO" dirty="0" err="1" smtClean="0"/>
              <a:t>lower</a:t>
            </a:r>
            <a:r>
              <a:rPr lang="nb-NO" dirty="0" smtClean="0"/>
              <a:t> </a:t>
            </a:r>
            <a:r>
              <a:rPr lang="nb-NO" dirty="0" err="1" smtClean="0"/>
              <a:t>bound</a:t>
            </a:r>
            <a:r>
              <a:rPr lang="nb-NO" dirty="0" smtClean="0"/>
              <a:t> for </a:t>
            </a:r>
            <a:r>
              <a:rPr lang="nb-NO" dirty="0" err="1" smtClean="0"/>
              <a:t>Dominating</a:t>
            </a:r>
            <a:r>
              <a:rPr lang="nb-NO" dirty="0" smtClean="0"/>
              <a:t> Set?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9642"/>
            <a:ext cx="8229600" cy="1108720"/>
          </a:xfrm>
        </p:spPr>
        <p:txBody>
          <a:bodyPr/>
          <a:lstStyle/>
          <a:p>
            <a:pPr marL="0" indent="0">
              <a:buNone/>
            </a:pPr>
            <a:r>
              <a:rPr lang="nb-NO" dirty="0" err="1" smtClean="0"/>
              <a:t>Need</a:t>
            </a:r>
            <a:r>
              <a:rPr lang="nb-NO" dirty="0" smtClean="0"/>
              <a:t> to </a:t>
            </a:r>
            <a:r>
              <a:rPr lang="nb-NO" dirty="0" err="1" smtClean="0"/>
              <a:t>reduce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-</a:t>
            </a:r>
            <a:r>
              <a:rPr lang="nb-NO" dirty="0" smtClean="0">
                <a:solidFill>
                  <a:srgbClr val="0070C0"/>
                </a:solidFill>
              </a:rPr>
              <a:t>SAT</a:t>
            </a:r>
            <a:r>
              <a:rPr lang="nb-NO" dirty="0" smtClean="0"/>
              <a:t> </a:t>
            </a:r>
            <a:r>
              <a:rPr lang="nb-NO" dirty="0" err="1" smtClean="0"/>
              <a:t>formulas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n</a:t>
            </a:r>
            <a:r>
              <a:rPr lang="nb-NO" dirty="0" smtClean="0"/>
              <a:t>-variables to </a:t>
            </a:r>
            <a:r>
              <a:rPr lang="nb-NO" dirty="0" err="1" smtClean="0"/>
              <a:t>Dominating</a:t>
            </a:r>
            <a:r>
              <a:rPr lang="nb-NO" dirty="0" smtClean="0"/>
              <a:t> Set in </a:t>
            </a:r>
            <a:r>
              <a:rPr lang="nb-NO" dirty="0" err="1" smtClean="0"/>
              <a:t>graphs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treewidth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t</a:t>
            </a:r>
            <a:r>
              <a:rPr lang="nb-NO" dirty="0" smtClean="0"/>
              <a:t>, </a:t>
            </a:r>
            <a:r>
              <a:rPr lang="nb-NO" dirty="0" err="1" smtClean="0"/>
              <a:t>where</a:t>
            </a:r>
            <a:r>
              <a:rPr lang="nb-NO" dirty="0" smtClean="0"/>
              <a:t>  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91880" y="3206126"/>
                <a:ext cx="18167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36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nb-NO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≈</m:t>
                      </m:r>
                      <m:sSup>
                        <m:sSupPr>
                          <m:ctrlP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nb-NO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206126"/>
                <a:ext cx="1816779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53012" y="3998214"/>
                <a:ext cx="2671116" cy="7269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3600" dirty="0" smtClean="0"/>
                  <a:t>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3600" b="0" i="0" smtClean="0">
                        <a:solidFill>
                          <a:srgbClr val="C00000"/>
                        </a:solidFill>
                        <a:latin typeface="Cambria Math"/>
                      </a:rPr>
                      <m:t>t</m:t>
                    </m:r>
                    <m:r>
                      <a:rPr lang="nb-NO" sz="3600" b="0" i="1" smtClean="0">
                        <a:solidFill>
                          <a:srgbClr val="C00000"/>
                        </a:solidFill>
                        <a:latin typeface="Cambria Math"/>
                      </a:rPr>
                      <m:t>≈</m:t>
                    </m:r>
                    <m:f>
                      <m:fPr>
                        <m:type m:val="skw"/>
                        <m:ctrlPr>
                          <a:rPr lang="nb-NO" sz="3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b-NO" sz="3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func>
                          <m:funcPr>
                            <m:ctrlPr>
                              <a:rPr lang="nb-NO" sz="36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3600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nb-NO" sz="36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func>
                      </m:den>
                    </m:f>
                  </m:oMath>
                </a14:m>
                <a:endParaRPr lang="nb-NO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012" y="3998214"/>
                <a:ext cx="2671116" cy="726930"/>
              </a:xfrm>
              <a:prstGeom prst="rect">
                <a:avLst/>
              </a:prstGeom>
              <a:blipFill rotWithShape="1">
                <a:blip r:embed="rId3"/>
                <a:stretch>
                  <a:fillRect l="-7078" t="-11765" b="-2100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286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Hitting</a:t>
            </a:r>
            <a:r>
              <a:rPr lang="nb-NO" dirty="0" smtClean="0"/>
              <a:t> Set / 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90892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</a:rPr>
                  <a:t>Input:</a:t>
                </a:r>
                <a:r>
                  <a:rPr lang="nb-NO" dirty="0" smtClean="0"/>
                  <a:t> Family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F = {S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,…,</a:t>
                </a:r>
                <a:r>
                  <a:rPr lang="nb-NO" dirty="0" err="1" smtClean="0">
                    <a:solidFill>
                      <a:srgbClr val="C00000"/>
                    </a:solidFill>
                  </a:rPr>
                  <a:t>S</a:t>
                </a:r>
                <a:r>
                  <a:rPr lang="nb-NO" baseline="-25000" dirty="0" err="1" smtClean="0">
                    <a:solidFill>
                      <a:srgbClr val="C00000"/>
                    </a:solidFill>
                  </a:rPr>
                  <a:t>m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}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of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sets</a:t>
                </a:r>
                <a:r>
                  <a:rPr lang="nb-NO" dirty="0" smtClean="0"/>
                  <a:t> over </a:t>
                </a:r>
                <a:r>
                  <a:rPr lang="nb-NO" dirty="0" err="1" smtClean="0"/>
                  <a:t>universe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U = {v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, …, </a:t>
                </a:r>
                <a:r>
                  <a:rPr lang="nb-NO" dirty="0" err="1" smtClean="0">
                    <a:solidFill>
                      <a:srgbClr val="C00000"/>
                    </a:solidFill>
                  </a:rPr>
                  <a:t>v</a:t>
                </a:r>
                <a:r>
                  <a:rPr lang="nb-NO" baseline="-25000" dirty="0" err="1" smtClean="0">
                    <a:solidFill>
                      <a:srgbClr val="C00000"/>
                    </a:solidFill>
                  </a:rPr>
                  <a:t>n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}</a:t>
                </a:r>
                <a:r>
                  <a:rPr lang="nb-NO" dirty="0" smtClean="0"/>
                  <a:t>, </a:t>
                </a:r>
                <a:r>
                  <a:rPr lang="nb-NO" dirty="0" err="1" smtClean="0"/>
                  <a:t>integer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endParaRPr lang="nb-NO" dirty="0" smtClean="0"/>
              </a:p>
              <a:p>
                <a:pPr marL="0" indent="0">
                  <a:buNone/>
                </a:pPr>
                <a:r>
                  <a:rPr lang="nb-NO" b="1" dirty="0" err="1" smtClean="0">
                    <a:solidFill>
                      <a:srgbClr val="002060"/>
                    </a:solidFill>
                  </a:rPr>
                  <a:t>Question</a:t>
                </a:r>
                <a:r>
                  <a:rPr lang="nb-NO" b="1" dirty="0" smtClean="0">
                    <a:solidFill>
                      <a:srgbClr val="002060"/>
                    </a:solidFill>
                  </a:rPr>
                  <a:t>: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Does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there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exist</a:t>
                </a:r>
                <a:r>
                  <a:rPr lang="nb-NO" dirty="0" smtClean="0"/>
                  <a:t> a </a:t>
                </a:r>
                <a:r>
                  <a:rPr lang="nb-NO" dirty="0" err="1" smtClean="0"/>
                  <a:t>set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⊆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U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of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size</a:t>
                </a:r>
                <a:r>
                  <a:rPr lang="nb-NO" dirty="0" smtClean="0"/>
                  <a:t> at most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such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that</a:t>
                </a:r>
                <a:r>
                  <a:rPr lang="nb-NO" dirty="0" smtClean="0"/>
                  <a:t> for </a:t>
                </a:r>
                <a:r>
                  <a:rPr lang="nb-NO" dirty="0" err="1" smtClean="0"/>
                  <a:t>every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i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∈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F</a:t>
                </a:r>
                <a:r>
                  <a:rPr lang="nb-NO" dirty="0" smtClean="0"/>
                  <a:t>,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i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∩ </m:t>
                    </m:r>
                  </m:oMath>
                </a14:m>
                <a:r>
                  <a:rPr lang="nb-NO" dirty="0" err="1" smtClean="0">
                    <a:solidFill>
                      <a:srgbClr val="C00000"/>
                    </a:solidFill>
                  </a:rPr>
                  <a:t>X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≠∅</m:t>
                    </m:r>
                  </m:oMath>
                </a14:m>
                <a:r>
                  <a:rPr lang="nb-NO" dirty="0" smtClean="0"/>
                  <a:t>?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908920"/>
              </a:xfrm>
              <a:blipFill rotWithShape="1">
                <a:blip r:embed="rId2"/>
                <a:stretch>
                  <a:fillRect l="-1852" t="-2725" r="-815" b="-62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14440" y="4705980"/>
                <a:ext cx="59098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800" dirty="0" smtClean="0"/>
                  <a:t>Naive </a:t>
                </a:r>
                <a:r>
                  <a:rPr lang="nb-NO" sz="2800" dirty="0" err="1" smtClean="0"/>
                  <a:t>algorithm</a:t>
                </a:r>
                <a:r>
                  <a:rPr lang="nb-NO" sz="2800" dirty="0" smtClean="0"/>
                  <a:t> runs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8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b-NO" sz="28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nb-NO" sz="28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b-NO" sz="28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n</m:t>
                        </m:r>
                      </m:sup>
                    </m:sSup>
                    <m:r>
                      <m:rPr>
                        <m:sty m:val="p"/>
                      </m:rPr>
                      <a:rPr lang="nb-NO" sz="2800" b="0" i="0" smtClean="0">
                        <a:solidFill>
                          <a:srgbClr val="C00000"/>
                        </a:solidFill>
                        <a:latin typeface="Cambria Math"/>
                      </a:rPr>
                      <m:t>nm</m:t>
                    </m:r>
                    <m:r>
                      <a:rPr lang="nb-NO" sz="2800" b="0" i="0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nb-NO" sz="2800" dirty="0" smtClean="0"/>
                  <a:t> time.</a:t>
                </a:r>
                <a:endParaRPr lang="nb-NO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440" y="4705980"/>
                <a:ext cx="5909888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167" t="-10465" r="-1032" b="-3255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5079" y="5445224"/>
                <a:ext cx="59192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b="1" dirty="0" smtClean="0"/>
                  <a:t>Next:</a:t>
                </a:r>
                <a:r>
                  <a:rPr lang="nb-NO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b-NO" sz="24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1.41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b-NO" sz="2400">
                            <a:solidFill>
                              <a:srgbClr val="C00000"/>
                            </a:solidFill>
                            <a:latin typeface="Cambria Math"/>
                          </a:rPr>
                          <m:t>n</m:t>
                        </m:r>
                      </m:sup>
                    </m:sSup>
                    <m:r>
                      <m:rPr>
                        <m:sty m:val="p"/>
                      </m:rPr>
                      <a:rPr lang="nb-NO" sz="2400" b="0" i="0" smtClean="0">
                        <a:solidFill>
                          <a:srgbClr val="C00000"/>
                        </a:solidFill>
                        <a:latin typeface="Cambria Math"/>
                      </a:rPr>
                      <m:t>poly</m:t>
                    </m:r>
                    <m:r>
                      <a:rPr lang="nb-NO" sz="2400" b="0" i="0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nb-NO" sz="2400" b="0" i="0" smtClean="0">
                        <a:solidFill>
                          <a:srgbClr val="C00000"/>
                        </a:solidFill>
                        <a:latin typeface="Cambria Math"/>
                      </a:rPr>
                      <m:t>n</m:t>
                    </m:r>
                    <m:r>
                      <a:rPr lang="nb-NO" sz="2400" b="0" i="0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nb-NO" sz="2400" b="0" i="0" smtClean="0">
                        <a:solidFill>
                          <a:srgbClr val="C00000"/>
                        </a:solidFill>
                        <a:latin typeface="Cambria Math"/>
                      </a:rPr>
                      <m:t>m</m:t>
                    </m:r>
                    <m:r>
                      <a:rPr lang="nb-NO" sz="2400" b="0" i="0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nb-NO" sz="2400" dirty="0" smtClean="0"/>
                  <a:t> </a:t>
                </a:r>
                <a:r>
                  <a:rPr lang="nb-NO" sz="2400" dirty="0" err="1" smtClean="0"/>
                  <a:t>implies</a:t>
                </a:r>
                <a:r>
                  <a:rPr lang="nb-NO" sz="2400" dirty="0" smtClean="0"/>
                  <a:t> </a:t>
                </a:r>
                <a:r>
                  <a:rPr lang="nb-NO" sz="2400" dirty="0" err="1" smtClean="0"/>
                  <a:t>that</a:t>
                </a:r>
                <a:r>
                  <a:rPr lang="nb-NO" sz="2400" dirty="0" smtClean="0"/>
                  <a:t> </a:t>
                </a:r>
                <a:r>
                  <a:rPr lang="nb-NO" sz="2400" dirty="0" smtClean="0">
                    <a:solidFill>
                      <a:srgbClr val="002060"/>
                    </a:solidFill>
                  </a:rPr>
                  <a:t>SETH</a:t>
                </a:r>
                <a:r>
                  <a:rPr lang="nb-NO" sz="2400" dirty="0" smtClean="0"/>
                  <a:t> </a:t>
                </a:r>
                <a:r>
                  <a:rPr lang="nb-NO" sz="2400" dirty="0" err="1" smtClean="0"/>
                  <a:t>fails</a:t>
                </a:r>
                <a:r>
                  <a:rPr lang="nb-NO" sz="2400" dirty="0" smtClean="0"/>
                  <a:t> </a:t>
                </a:r>
                <a:endParaRPr lang="nb-NO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079" y="5445224"/>
                <a:ext cx="5919249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545" t="-10526" b="-2894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74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/>
          <p:cNvSpPr/>
          <p:nvPr/>
        </p:nvSpPr>
        <p:spPr>
          <a:xfrm>
            <a:off x="3418452" y="3222764"/>
            <a:ext cx="756794" cy="1671734"/>
          </a:xfrm>
          <a:custGeom>
            <a:avLst/>
            <a:gdLst>
              <a:gd name="connsiteX0" fmla="*/ 914939 w 979755"/>
              <a:gd name="connsiteY0" fmla="*/ 149980 h 1671734"/>
              <a:gd name="connsiteX1" fmla="*/ 820935 w 979755"/>
              <a:gd name="connsiteY1" fmla="*/ 64522 h 1671734"/>
              <a:gd name="connsiteX2" fmla="*/ 496195 w 979755"/>
              <a:gd name="connsiteY2" fmla="*/ 4702 h 1671734"/>
              <a:gd name="connsiteX3" fmla="*/ 85997 w 979755"/>
              <a:gd name="connsiteY3" fmla="*/ 192709 h 1671734"/>
              <a:gd name="connsiteX4" fmla="*/ 539 w 979755"/>
              <a:gd name="connsiteY4" fmla="*/ 782369 h 1671734"/>
              <a:gd name="connsiteX5" fmla="*/ 103089 w 979755"/>
              <a:gd name="connsiteY5" fmla="*/ 1551490 h 1671734"/>
              <a:gd name="connsiteX6" fmla="*/ 513287 w 979755"/>
              <a:gd name="connsiteY6" fmla="*/ 1671131 h 1671734"/>
              <a:gd name="connsiteX7" fmla="*/ 846573 w 979755"/>
              <a:gd name="connsiteY7" fmla="*/ 1577128 h 1671734"/>
              <a:gd name="connsiteX8" fmla="*/ 974760 w 979755"/>
              <a:gd name="connsiteY8" fmla="*/ 1184021 h 1671734"/>
              <a:gd name="connsiteX9" fmla="*/ 949122 w 979755"/>
              <a:gd name="connsiteY9" fmla="*/ 380717 h 1671734"/>
              <a:gd name="connsiteX10" fmla="*/ 914939 w 979755"/>
              <a:gd name="connsiteY10" fmla="*/ 149980 h 167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9755" h="1671734">
                <a:moveTo>
                  <a:pt x="914939" y="149980"/>
                </a:moveTo>
                <a:cubicBezTo>
                  <a:pt x="893574" y="97281"/>
                  <a:pt x="890726" y="88735"/>
                  <a:pt x="820935" y="64522"/>
                </a:cubicBezTo>
                <a:cubicBezTo>
                  <a:pt x="751144" y="40309"/>
                  <a:pt x="618685" y="-16662"/>
                  <a:pt x="496195" y="4702"/>
                </a:cubicBezTo>
                <a:cubicBezTo>
                  <a:pt x="373705" y="26066"/>
                  <a:pt x="168606" y="63098"/>
                  <a:pt x="85997" y="192709"/>
                </a:cubicBezTo>
                <a:cubicBezTo>
                  <a:pt x="3388" y="322320"/>
                  <a:pt x="-2310" y="555906"/>
                  <a:pt x="539" y="782369"/>
                </a:cubicBezTo>
                <a:cubicBezTo>
                  <a:pt x="3388" y="1008832"/>
                  <a:pt x="17631" y="1403363"/>
                  <a:pt x="103089" y="1551490"/>
                </a:cubicBezTo>
                <a:cubicBezTo>
                  <a:pt x="188547" y="1699617"/>
                  <a:pt x="389373" y="1666858"/>
                  <a:pt x="513287" y="1671131"/>
                </a:cubicBezTo>
                <a:cubicBezTo>
                  <a:pt x="637201" y="1675404"/>
                  <a:pt x="769661" y="1658313"/>
                  <a:pt x="846573" y="1577128"/>
                </a:cubicBezTo>
                <a:cubicBezTo>
                  <a:pt x="923485" y="1495943"/>
                  <a:pt x="957669" y="1383423"/>
                  <a:pt x="974760" y="1184021"/>
                </a:cubicBezTo>
                <a:cubicBezTo>
                  <a:pt x="991851" y="984619"/>
                  <a:pt x="960517" y="551633"/>
                  <a:pt x="949122" y="380717"/>
                </a:cubicBezTo>
                <a:cubicBezTo>
                  <a:pt x="937728" y="209801"/>
                  <a:pt x="936304" y="202679"/>
                  <a:pt x="914939" y="1499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Freeform 30"/>
          <p:cNvSpPr/>
          <p:nvPr/>
        </p:nvSpPr>
        <p:spPr>
          <a:xfrm>
            <a:off x="4570580" y="3207214"/>
            <a:ext cx="756794" cy="1671734"/>
          </a:xfrm>
          <a:custGeom>
            <a:avLst/>
            <a:gdLst>
              <a:gd name="connsiteX0" fmla="*/ 914939 w 979755"/>
              <a:gd name="connsiteY0" fmla="*/ 149980 h 1671734"/>
              <a:gd name="connsiteX1" fmla="*/ 820935 w 979755"/>
              <a:gd name="connsiteY1" fmla="*/ 64522 h 1671734"/>
              <a:gd name="connsiteX2" fmla="*/ 496195 w 979755"/>
              <a:gd name="connsiteY2" fmla="*/ 4702 h 1671734"/>
              <a:gd name="connsiteX3" fmla="*/ 85997 w 979755"/>
              <a:gd name="connsiteY3" fmla="*/ 192709 h 1671734"/>
              <a:gd name="connsiteX4" fmla="*/ 539 w 979755"/>
              <a:gd name="connsiteY4" fmla="*/ 782369 h 1671734"/>
              <a:gd name="connsiteX5" fmla="*/ 103089 w 979755"/>
              <a:gd name="connsiteY5" fmla="*/ 1551490 h 1671734"/>
              <a:gd name="connsiteX6" fmla="*/ 513287 w 979755"/>
              <a:gd name="connsiteY6" fmla="*/ 1671131 h 1671734"/>
              <a:gd name="connsiteX7" fmla="*/ 846573 w 979755"/>
              <a:gd name="connsiteY7" fmla="*/ 1577128 h 1671734"/>
              <a:gd name="connsiteX8" fmla="*/ 974760 w 979755"/>
              <a:gd name="connsiteY8" fmla="*/ 1184021 h 1671734"/>
              <a:gd name="connsiteX9" fmla="*/ 949122 w 979755"/>
              <a:gd name="connsiteY9" fmla="*/ 380717 h 1671734"/>
              <a:gd name="connsiteX10" fmla="*/ 914939 w 979755"/>
              <a:gd name="connsiteY10" fmla="*/ 149980 h 167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9755" h="1671734">
                <a:moveTo>
                  <a:pt x="914939" y="149980"/>
                </a:moveTo>
                <a:cubicBezTo>
                  <a:pt x="893574" y="97281"/>
                  <a:pt x="890726" y="88735"/>
                  <a:pt x="820935" y="64522"/>
                </a:cubicBezTo>
                <a:cubicBezTo>
                  <a:pt x="751144" y="40309"/>
                  <a:pt x="618685" y="-16662"/>
                  <a:pt x="496195" y="4702"/>
                </a:cubicBezTo>
                <a:cubicBezTo>
                  <a:pt x="373705" y="26066"/>
                  <a:pt x="168606" y="63098"/>
                  <a:pt x="85997" y="192709"/>
                </a:cubicBezTo>
                <a:cubicBezTo>
                  <a:pt x="3388" y="322320"/>
                  <a:pt x="-2310" y="555906"/>
                  <a:pt x="539" y="782369"/>
                </a:cubicBezTo>
                <a:cubicBezTo>
                  <a:pt x="3388" y="1008832"/>
                  <a:pt x="17631" y="1403363"/>
                  <a:pt x="103089" y="1551490"/>
                </a:cubicBezTo>
                <a:cubicBezTo>
                  <a:pt x="188547" y="1699617"/>
                  <a:pt x="389373" y="1666858"/>
                  <a:pt x="513287" y="1671131"/>
                </a:cubicBezTo>
                <a:cubicBezTo>
                  <a:pt x="637201" y="1675404"/>
                  <a:pt x="769661" y="1658313"/>
                  <a:pt x="846573" y="1577128"/>
                </a:cubicBezTo>
                <a:cubicBezTo>
                  <a:pt x="923485" y="1495943"/>
                  <a:pt x="957669" y="1383423"/>
                  <a:pt x="974760" y="1184021"/>
                </a:cubicBezTo>
                <a:cubicBezTo>
                  <a:pt x="991851" y="984619"/>
                  <a:pt x="960517" y="551633"/>
                  <a:pt x="949122" y="380717"/>
                </a:cubicBezTo>
                <a:cubicBezTo>
                  <a:pt x="937728" y="209801"/>
                  <a:pt x="936304" y="202679"/>
                  <a:pt x="914939" y="1499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Freeform 31"/>
          <p:cNvSpPr/>
          <p:nvPr/>
        </p:nvSpPr>
        <p:spPr>
          <a:xfrm>
            <a:off x="5759422" y="3222764"/>
            <a:ext cx="756794" cy="1671734"/>
          </a:xfrm>
          <a:custGeom>
            <a:avLst/>
            <a:gdLst>
              <a:gd name="connsiteX0" fmla="*/ 914939 w 979755"/>
              <a:gd name="connsiteY0" fmla="*/ 149980 h 1671734"/>
              <a:gd name="connsiteX1" fmla="*/ 820935 w 979755"/>
              <a:gd name="connsiteY1" fmla="*/ 64522 h 1671734"/>
              <a:gd name="connsiteX2" fmla="*/ 496195 w 979755"/>
              <a:gd name="connsiteY2" fmla="*/ 4702 h 1671734"/>
              <a:gd name="connsiteX3" fmla="*/ 85997 w 979755"/>
              <a:gd name="connsiteY3" fmla="*/ 192709 h 1671734"/>
              <a:gd name="connsiteX4" fmla="*/ 539 w 979755"/>
              <a:gd name="connsiteY4" fmla="*/ 782369 h 1671734"/>
              <a:gd name="connsiteX5" fmla="*/ 103089 w 979755"/>
              <a:gd name="connsiteY5" fmla="*/ 1551490 h 1671734"/>
              <a:gd name="connsiteX6" fmla="*/ 513287 w 979755"/>
              <a:gd name="connsiteY6" fmla="*/ 1671131 h 1671734"/>
              <a:gd name="connsiteX7" fmla="*/ 846573 w 979755"/>
              <a:gd name="connsiteY7" fmla="*/ 1577128 h 1671734"/>
              <a:gd name="connsiteX8" fmla="*/ 974760 w 979755"/>
              <a:gd name="connsiteY8" fmla="*/ 1184021 h 1671734"/>
              <a:gd name="connsiteX9" fmla="*/ 949122 w 979755"/>
              <a:gd name="connsiteY9" fmla="*/ 380717 h 1671734"/>
              <a:gd name="connsiteX10" fmla="*/ 914939 w 979755"/>
              <a:gd name="connsiteY10" fmla="*/ 149980 h 167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9755" h="1671734">
                <a:moveTo>
                  <a:pt x="914939" y="149980"/>
                </a:moveTo>
                <a:cubicBezTo>
                  <a:pt x="893574" y="97281"/>
                  <a:pt x="890726" y="88735"/>
                  <a:pt x="820935" y="64522"/>
                </a:cubicBezTo>
                <a:cubicBezTo>
                  <a:pt x="751144" y="40309"/>
                  <a:pt x="618685" y="-16662"/>
                  <a:pt x="496195" y="4702"/>
                </a:cubicBezTo>
                <a:cubicBezTo>
                  <a:pt x="373705" y="26066"/>
                  <a:pt x="168606" y="63098"/>
                  <a:pt x="85997" y="192709"/>
                </a:cubicBezTo>
                <a:cubicBezTo>
                  <a:pt x="3388" y="322320"/>
                  <a:pt x="-2310" y="555906"/>
                  <a:pt x="539" y="782369"/>
                </a:cubicBezTo>
                <a:cubicBezTo>
                  <a:pt x="3388" y="1008832"/>
                  <a:pt x="17631" y="1403363"/>
                  <a:pt x="103089" y="1551490"/>
                </a:cubicBezTo>
                <a:cubicBezTo>
                  <a:pt x="188547" y="1699617"/>
                  <a:pt x="389373" y="1666858"/>
                  <a:pt x="513287" y="1671131"/>
                </a:cubicBezTo>
                <a:cubicBezTo>
                  <a:pt x="637201" y="1675404"/>
                  <a:pt x="769661" y="1658313"/>
                  <a:pt x="846573" y="1577128"/>
                </a:cubicBezTo>
                <a:cubicBezTo>
                  <a:pt x="923485" y="1495943"/>
                  <a:pt x="957669" y="1383423"/>
                  <a:pt x="974760" y="1184021"/>
                </a:cubicBezTo>
                <a:cubicBezTo>
                  <a:pt x="991851" y="984619"/>
                  <a:pt x="960517" y="551633"/>
                  <a:pt x="949122" y="380717"/>
                </a:cubicBezTo>
                <a:cubicBezTo>
                  <a:pt x="937728" y="209801"/>
                  <a:pt x="936304" y="202679"/>
                  <a:pt x="914939" y="1499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Freeform 28"/>
          <p:cNvSpPr/>
          <p:nvPr/>
        </p:nvSpPr>
        <p:spPr>
          <a:xfrm>
            <a:off x="2159022" y="3269434"/>
            <a:ext cx="756794" cy="1671734"/>
          </a:xfrm>
          <a:custGeom>
            <a:avLst/>
            <a:gdLst>
              <a:gd name="connsiteX0" fmla="*/ 914939 w 979755"/>
              <a:gd name="connsiteY0" fmla="*/ 149980 h 1671734"/>
              <a:gd name="connsiteX1" fmla="*/ 820935 w 979755"/>
              <a:gd name="connsiteY1" fmla="*/ 64522 h 1671734"/>
              <a:gd name="connsiteX2" fmla="*/ 496195 w 979755"/>
              <a:gd name="connsiteY2" fmla="*/ 4702 h 1671734"/>
              <a:gd name="connsiteX3" fmla="*/ 85997 w 979755"/>
              <a:gd name="connsiteY3" fmla="*/ 192709 h 1671734"/>
              <a:gd name="connsiteX4" fmla="*/ 539 w 979755"/>
              <a:gd name="connsiteY4" fmla="*/ 782369 h 1671734"/>
              <a:gd name="connsiteX5" fmla="*/ 103089 w 979755"/>
              <a:gd name="connsiteY5" fmla="*/ 1551490 h 1671734"/>
              <a:gd name="connsiteX6" fmla="*/ 513287 w 979755"/>
              <a:gd name="connsiteY6" fmla="*/ 1671131 h 1671734"/>
              <a:gd name="connsiteX7" fmla="*/ 846573 w 979755"/>
              <a:gd name="connsiteY7" fmla="*/ 1577128 h 1671734"/>
              <a:gd name="connsiteX8" fmla="*/ 974760 w 979755"/>
              <a:gd name="connsiteY8" fmla="*/ 1184021 h 1671734"/>
              <a:gd name="connsiteX9" fmla="*/ 949122 w 979755"/>
              <a:gd name="connsiteY9" fmla="*/ 380717 h 1671734"/>
              <a:gd name="connsiteX10" fmla="*/ 914939 w 979755"/>
              <a:gd name="connsiteY10" fmla="*/ 149980 h 167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9755" h="1671734">
                <a:moveTo>
                  <a:pt x="914939" y="149980"/>
                </a:moveTo>
                <a:cubicBezTo>
                  <a:pt x="893574" y="97281"/>
                  <a:pt x="890726" y="88735"/>
                  <a:pt x="820935" y="64522"/>
                </a:cubicBezTo>
                <a:cubicBezTo>
                  <a:pt x="751144" y="40309"/>
                  <a:pt x="618685" y="-16662"/>
                  <a:pt x="496195" y="4702"/>
                </a:cubicBezTo>
                <a:cubicBezTo>
                  <a:pt x="373705" y="26066"/>
                  <a:pt x="168606" y="63098"/>
                  <a:pt x="85997" y="192709"/>
                </a:cubicBezTo>
                <a:cubicBezTo>
                  <a:pt x="3388" y="322320"/>
                  <a:pt x="-2310" y="555906"/>
                  <a:pt x="539" y="782369"/>
                </a:cubicBezTo>
                <a:cubicBezTo>
                  <a:pt x="3388" y="1008832"/>
                  <a:pt x="17631" y="1403363"/>
                  <a:pt x="103089" y="1551490"/>
                </a:cubicBezTo>
                <a:cubicBezTo>
                  <a:pt x="188547" y="1699617"/>
                  <a:pt x="389373" y="1666858"/>
                  <a:pt x="513287" y="1671131"/>
                </a:cubicBezTo>
                <a:cubicBezTo>
                  <a:pt x="637201" y="1675404"/>
                  <a:pt x="769661" y="1658313"/>
                  <a:pt x="846573" y="1577128"/>
                </a:cubicBezTo>
                <a:cubicBezTo>
                  <a:pt x="923485" y="1495943"/>
                  <a:pt x="957669" y="1383423"/>
                  <a:pt x="974760" y="1184021"/>
                </a:cubicBezTo>
                <a:cubicBezTo>
                  <a:pt x="991851" y="984619"/>
                  <a:pt x="960517" y="551633"/>
                  <a:pt x="949122" y="380717"/>
                </a:cubicBezTo>
                <a:cubicBezTo>
                  <a:pt x="937728" y="209801"/>
                  <a:pt x="936304" y="202679"/>
                  <a:pt x="914939" y="1499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b-NO" dirty="0" smtClean="0">
                    <a:solidFill>
                      <a:srgbClr val="C00000"/>
                    </a:solidFill>
                  </a:rPr>
                  <a:t>d</a:t>
                </a:r>
                <a:r>
                  <a:rPr lang="nb-NO" dirty="0" smtClean="0"/>
                  <a:t>-SAT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/>
                  <a:t> </a:t>
                </a:r>
                <a:r>
                  <a:rPr lang="nb-NO" dirty="0" err="1" smtClean="0"/>
                  <a:t>Hitting</a:t>
                </a:r>
                <a:r>
                  <a:rPr lang="nb-NO" dirty="0" smtClean="0"/>
                  <a:t> Set</a:t>
                </a:r>
                <a:endParaRPr lang="nb-NO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2303038" y="3438788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dirty="0" smtClean="0">
                          <a:latin typeface="Cambria Math"/>
                        </a:rPr>
                        <m:t>a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038" y="3438788"/>
                <a:ext cx="504056" cy="504056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2303038" y="4230876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b-NO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/>
                            </a:rPr>
                            <m:t>a</m:t>
                          </m:r>
                        </m:e>
                      </m:acc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038" y="4230876"/>
                <a:ext cx="504056" cy="504056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8904" y="1600201"/>
                <a:ext cx="8229600" cy="6046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𝜓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= (a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b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c)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∧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(a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c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d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∧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(b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c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∨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d</a:t>
                </a:r>
                <a:r>
                  <a:rPr lang="nb-NO" dirty="0">
                    <a:solidFill>
                      <a:srgbClr val="C00000"/>
                    </a:solidFill>
                  </a:rPr>
                  <a:t>)</a:t>
                </a:r>
                <a:endParaRPr lang="nb-NO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8904" y="1600201"/>
                <a:ext cx="8229600" cy="604664"/>
              </a:xfrm>
              <a:blipFill rotWithShape="1">
                <a:blip r:embed="rId5"/>
                <a:stretch>
                  <a:fillRect t="-12121" b="-2929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/>
              <p:cNvSpPr/>
              <p:nvPr/>
            </p:nvSpPr>
            <p:spPr>
              <a:xfrm>
                <a:off x="3527174" y="3438788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dirty="0" smtClean="0">
                          <a:latin typeface="Cambria Math"/>
                        </a:rPr>
                        <m:t>b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174" y="3438788"/>
                <a:ext cx="504056" cy="504056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/>
              <p:cNvSpPr/>
              <p:nvPr/>
            </p:nvSpPr>
            <p:spPr>
              <a:xfrm>
                <a:off x="3527174" y="4230876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b-NO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/>
                            </a:rPr>
                            <m:t>b</m:t>
                          </m:r>
                        </m:e>
                      </m:acc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21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174" y="4230876"/>
                <a:ext cx="504056" cy="504056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4679302" y="3438788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dirty="0" smtClean="0">
                          <a:latin typeface="Cambria Math"/>
                        </a:rPr>
                        <m:t>c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302" y="3438788"/>
                <a:ext cx="504056" cy="504056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>
              <a:xfrm>
                <a:off x="4679302" y="4230876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b-NO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/>
                            </a:rPr>
                            <m:t>c</m:t>
                          </m:r>
                        </m:e>
                      </m:acc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302" y="4230876"/>
                <a:ext cx="504056" cy="504056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>
              <a:xfrm>
                <a:off x="5903438" y="3438788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dirty="0" smtClean="0">
                          <a:latin typeface="Cambria Math"/>
                        </a:rPr>
                        <m:t>d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438" y="3438788"/>
                <a:ext cx="504056" cy="504056"/>
              </a:xfrm>
              <a:prstGeom prst="ellipse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/>
              <p:cNvSpPr/>
              <p:nvPr/>
            </p:nvSpPr>
            <p:spPr>
              <a:xfrm>
                <a:off x="5903438" y="4230876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b-NO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/>
                            </a:rPr>
                            <m:t>d</m:t>
                          </m:r>
                        </m:e>
                      </m:acc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25" name="Oval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438" y="4230876"/>
                <a:ext cx="504056" cy="504056"/>
              </a:xfrm>
              <a:prstGeom prst="ellipse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2987824" y="1700808"/>
            <a:ext cx="4392488" cy="72008"/>
            <a:chOff x="2771800" y="1700808"/>
            <a:chExt cx="4392488" cy="72008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771800" y="1772816"/>
              <a:ext cx="17191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635896" y="1772816"/>
              <a:ext cx="18812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724128" y="1700808"/>
              <a:ext cx="18812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976162" y="1700808"/>
              <a:ext cx="18812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reeform 40"/>
          <p:cNvSpPr/>
          <p:nvPr/>
        </p:nvSpPr>
        <p:spPr>
          <a:xfrm>
            <a:off x="2230452" y="2754708"/>
            <a:ext cx="3025212" cy="2042444"/>
          </a:xfrm>
          <a:custGeom>
            <a:avLst/>
            <a:gdLst>
              <a:gd name="connsiteX0" fmla="*/ 880217 w 3025212"/>
              <a:gd name="connsiteY0" fmla="*/ 0 h 2042444"/>
              <a:gd name="connsiteX1" fmla="*/ 401653 w 3025212"/>
              <a:gd name="connsiteY1" fmla="*/ 606751 h 2042444"/>
              <a:gd name="connsiteX2" fmla="*/ 188008 w 3025212"/>
              <a:gd name="connsiteY2" fmla="*/ 632388 h 2042444"/>
              <a:gd name="connsiteX3" fmla="*/ 59821 w 3025212"/>
              <a:gd name="connsiteY3" fmla="*/ 743484 h 2042444"/>
              <a:gd name="connsiteX4" fmla="*/ 0 w 3025212"/>
              <a:gd name="connsiteY4" fmla="*/ 1034041 h 2042444"/>
              <a:gd name="connsiteX5" fmla="*/ 153825 w 3025212"/>
              <a:gd name="connsiteY5" fmla="*/ 1196411 h 2042444"/>
              <a:gd name="connsiteX6" fmla="*/ 282012 w 3025212"/>
              <a:gd name="connsiteY6" fmla="*/ 1256231 h 2042444"/>
              <a:gd name="connsiteX7" fmla="*/ 589660 w 3025212"/>
              <a:gd name="connsiteY7" fmla="*/ 1179319 h 2042444"/>
              <a:gd name="connsiteX8" fmla="*/ 640935 w 3025212"/>
              <a:gd name="connsiteY8" fmla="*/ 948583 h 2042444"/>
              <a:gd name="connsiteX9" fmla="*/ 589660 w 3025212"/>
              <a:gd name="connsiteY9" fmla="*/ 700755 h 2042444"/>
              <a:gd name="connsiteX10" fmla="*/ 512748 w 3025212"/>
              <a:gd name="connsiteY10" fmla="*/ 649480 h 2042444"/>
              <a:gd name="connsiteX11" fmla="*/ 922946 w 3025212"/>
              <a:gd name="connsiteY11" fmla="*/ 85458 h 2042444"/>
              <a:gd name="connsiteX12" fmla="*/ 1375873 w 3025212"/>
              <a:gd name="connsiteY12" fmla="*/ 649480 h 2042444"/>
              <a:gd name="connsiteX13" fmla="*/ 1273324 w 3025212"/>
              <a:gd name="connsiteY13" fmla="*/ 777667 h 2042444"/>
              <a:gd name="connsiteX14" fmla="*/ 1264778 w 3025212"/>
              <a:gd name="connsiteY14" fmla="*/ 897308 h 2042444"/>
              <a:gd name="connsiteX15" fmla="*/ 1256232 w 3025212"/>
              <a:gd name="connsiteY15" fmla="*/ 1102407 h 2042444"/>
              <a:gd name="connsiteX16" fmla="*/ 1469877 w 3025212"/>
              <a:gd name="connsiteY16" fmla="*/ 1230594 h 2042444"/>
              <a:gd name="connsiteX17" fmla="*/ 1743342 w 3025212"/>
              <a:gd name="connsiteY17" fmla="*/ 1213502 h 2042444"/>
              <a:gd name="connsiteX18" fmla="*/ 1871529 w 3025212"/>
              <a:gd name="connsiteY18" fmla="*/ 982766 h 2042444"/>
              <a:gd name="connsiteX19" fmla="*/ 1854438 w 3025212"/>
              <a:gd name="connsiteY19" fmla="*/ 786213 h 2042444"/>
              <a:gd name="connsiteX20" fmla="*/ 1692068 w 3025212"/>
              <a:gd name="connsiteY20" fmla="*/ 640934 h 2042444"/>
              <a:gd name="connsiteX21" fmla="*/ 1486969 w 3025212"/>
              <a:gd name="connsiteY21" fmla="*/ 632388 h 2042444"/>
              <a:gd name="connsiteX22" fmla="*/ 1051133 w 3025212"/>
              <a:gd name="connsiteY22" fmla="*/ 94003 h 2042444"/>
              <a:gd name="connsiteX23" fmla="*/ 1991170 w 3025212"/>
              <a:gd name="connsiteY23" fmla="*/ 461472 h 2042444"/>
              <a:gd name="connsiteX24" fmla="*/ 2478281 w 3025212"/>
              <a:gd name="connsiteY24" fmla="*/ 1512605 h 2042444"/>
              <a:gd name="connsiteX25" fmla="*/ 2392823 w 3025212"/>
              <a:gd name="connsiteY25" fmla="*/ 1632246 h 2042444"/>
              <a:gd name="connsiteX26" fmla="*/ 2469735 w 3025212"/>
              <a:gd name="connsiteY26" fmla="*/ 2008261 h 2042444"/>
              <a:gd name="connsiteX27" fmla="*/ 2785929 w 3025212"/>
              <a:gd name="connsiteY27" fmla="*/ 2042444 h 2042444"/>
              <a:gd name="connsiteX28" fmla="*/ 2991028 w 3025212"/>
              <a:gd name="connsiteY28" fmla="*/ 1880074 h 2042444"/>
              <a:gd name="connsiteX29" fmla="*/ 3025212 w 3025212"/>
              <a:gd name="connsiteY29" fmla="*/ 1692067 h 2042444"/>
              <a:gd name="connsiteX30" fmla="*/ 2931208 w 3025212"/>
              <a:gd name="connsiteY30" fmla="*/ 1478422 h 2042444"/>
              <a:gd name="connsiteX31" fmla="*/ 2717563 w 3025212"/>
              <a:gd name="connsiteY31" fmla="*/ 1410056 h 2042444"/>
              <a:gd name="connsiteX32" fmla="*/ 2512464 w 3025212"/>
              <a:gd name="connsiteY32" fmla="*/ 1461330 h 2042444"/>
              <a:gd name="connsiteX33" fmla="*/ 2016808 w 3025212"/>
              <a:gd name="connsiteY33" fmla="*/ 384560 h 2042444"/>
              <a:gd name="connsiteX34" fmla="*/ 1051133 w 3025212"/>
              <a:gd name="connsiteY34" fmla="*/ 8545 h 2042444"/>
              <a:gd name="connsiteX35" fmla="*/ 880217 w 3025212"/>
              <a:gd name="connsiteY35" fmla="*/ 0 h 204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025212" h="2042444">
                <a:moveTo>
                  <a:pt x="880217" y="0"/>
                </a:moveTo>
                <a:lnTo>
                  <a:pt x="401653" y="606751"/>
                </a:lnTo>
                <a:lnTo>
                  <a:pt x="188008" y="632388"/>
                </a:lnTo>
                <a:lnTo>
                  <a:pt x="59821" y="743484"/>
                </a:lnTo>
                <a:lnTo>
                  <a:pt x="0" y="1034041"/>
                </a:lnTo>
                <a:lnTo>
                  <a:pt x="153825" y="1196411"/>
                </a:lnTo>
                <a:lnTo>
                  <a:pt x="282012" y="1256231"/>
                </a:lnTo>
                <a:lnTo>
                  <a:pt x="589660" y="1179319"/>
                </a:lnTo>
                <a:lnTo>
                  <a:pt x="640935" y="948583"/>
                </a:lnTo>
                <a:lnTo>
                  <a:pt x="589660" y="700755"/>
                </a:lnTo>
                <a:lnTo>
                  <a:pt x="512748" y="649480"/>
                </a:lnTo>
                <a:lnTo>
                  <a:pt x="922946" y="85458"/>
                </a:lnTo>
                <a:lnTo>
                  <a:pt x="1375873" y="649480"/>
                </a:lnTo>
                <a:lnTo>
                  <a:pt x="1273324" y="777667"/>
                </a:lnTo>
                <a:lnTo>
                  <a:pt x="1264778" y="897308"/>
                </a:lnTo>
                <a:lnTo>
                  <a:pt x="1256232" y="1102407"/>
                </a:lnTo>
                <a:lnTo>
                  <a:pt x="1469877" y="1230594"/>
                </a:lnTo>
                <a:lnTo>
                  <a:pt x="1743342" y="1213502"/>
                </a:lnTo>
                <a:lnTo>
                  <a:pt x="1871529" y="982766"/>
                </a:lnTo>
                <a:lnTo>
                  <a:pt x="1854438" y="786213"/>
                </a:lnTo>
                <a:lnTo>
                  <a:pt x="1692068" y="640934"/>
                </a:lnTo>
                <a:lnTo>
                  <a:pt x="1486969" y="632388"/>
                </a:lnTo>
                <a:lnTo>
                  <a:pt x="1051133" y="94003"/>
                </a:lnTo>
                <a:lnTo>
                  <a:pt x="1991170" y="461472"/>
                </a:lnTo>
                <a:lnTo>
                  <a:pt x="2478281" y="1512605"/>
                </a:lnTo>
                <a:lnTo>
                  <a:pt x="2392823" y="1632246"/>
                </a:lnTo>
                <a:lnTo>
                  <a:pt x="2469735" y="2008261"/>
                </a:lnTo>
                <a:lnTo>
                  <a:pt x="2785929" y="2042444"/>
                </a:lnTo>
                <a:lnTo>
                  <a:pt x="2991028" y="1880074"/>
                </a:lnTo>
                <a:lnTo>
                  <a:pt x="3025212" y="1692067"/>
                </a:lnTo>
                <a:lnTo>
                  <a:pt x="2931208" y="1478422"/>
                </a:lnTo>
                <a:lnTo>
                  <a:pt x="2717563" y="1410056"/>
                </a:lnTo>
                <a:lnTo>
                  <a:pt x="2512464" y="1461330"/>
                </a:lnTo>
                <a:lnTo>
                  <a:pt x="2016808" y="384560"/>
                </a:lnTo>
                <a:lnTo>
                  <a:pt x="1051133" y="8545"/>
                </a:lnTo>
                <a:lnTo>
                  <a:pt x="880217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1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Freeform 41"/>
          <p:cNvSpPr/>
          <p:nvPr/>
        </p:nvSpPr>
        <p:spPr>
          <a:xfrm>
            <a:off x="1888621" y="2429967"/>
            <a:ext cx="4580545" cy="2367185"/>
          </a:xfrm>
          <a:custGeom>
            <a:avLst/>
            <a:gdLst>
              <a:gd name="connsiteX0" fmla="*/ 3589233 w 4580545"/>
              <a:gd name="connsiteY0" fmla="*/ 452927 h 2367185"/>
              <a:gd name="connsiteX1" fmla="*/ 1196411 w 4580545"/>
              <a:gd name="connsiteY1" fmla="*/ 94004 h 2367185"/>
              <a:gd name="connsiteX2" fmla="*/ 170915 w 4580545"/>
              <a:gd name="connsiteY2" fmla="*/ 982766 h 2367185"/>
              <a:gd name="connsiteX3" fmla="*/ 170915 w 4580545"/>
              <a:gd name="connsiteY3" fmla="*/ 1529697 h 2367185"/>
              <a:gd name="connsiteX4" fmla="*/ 452927 w 4580545"/>
              <a:gd name="connsiteY4" fmla="*/ 1768979 h 2367185"/>
              <a:gd name="connsiteX5" fmla="*/ 649480 w 4580545"/>
              <a:gd name="connsiteY5" fmla="*/ 1717704 h 2367185"/>
              <a:gd name="connsiteX6" fmla="*/ 897308 w 4580545"/>
              <a:gd name="connsiteY6" fmla="*/ 1768979 h 2367185"/>
              <a:gd name="connsiteX7" fmla="*/ 999858 w 4580545"/>
              <a:gd name="connsiteY7" fmla="*/ 1948441 h 2367185"/>
              <a:gd name="connsiteX8" fmla="*/ 905854 w 4580545"/>
              <a:gd name="connsiteY8" fmla="*/ 2307364 h 2367185"/>
              <a:gd name="connsiteX9" fmla="*/ 581114 w 4580545"/>
              <a:gd name="connsiteY9" fmla="*/ 2367185 h 2367185"/>
              <a:gd name="connsiteX10" fmla="*/ 376015 w 4580545"/>
              <a:gd name="connsiteY10" fmla="*/ 2179177 h 2367185"/>
              <a:gd name="connsiteX11" fmla="*/ 316194 w 4580545"/>
              <a:gd name="connsiteY11" fmla="*/ 1880075 h 2367185"/>
              <a:gd name="connsiteX12" fmla="*/ 393106 w 4580545"/>
              <a:gd name="connsiteY12" fmla="*/ 1837346 h 2367185"/>
              <a:gd name="connsiteX13" fmla="*/ 0 w 4580545"/>
              <a:gd name="connsiteY13" fmla="*/ 1538243 h 2367185"/>
              <a:gd name="connsiteX14" fmla="*/ 0 w 4580545"/>
              <a:gd name="connsiteY14" fmla="*/ 931491 h 2367185"/>
              <a:gd name="connsiteX15" fmla="*/ 1179319 w 4580545"/>
              <a:gd name="connsiteY15" fmla="*/ 0 h 2367185"/>
              <a:gd name="connsiteX16" fmla="*/ 3623416 w 4580545"/>
              <a:gd name="connsiteY16" fmla="*/ 384561 h 2367185"/>
              <a:gd name="connsiteX17" fmla="*/ 4204530 w 4580545"/>
              <a:gd name="connsiteY17" fmla="*/ 922946 h 2367185"/>
              <a:gd name="connsiteX18" fmla="*/ 4401084 w 4580545"/>
              <a:gd name="connsiteY18" fmla="*/ 940037 h 2367185"/>
              <a:gd name="connsiteX19" fmla="*/ 4554908 w 4580545"/>
              <a:gd name="connsiteY19" fmla="*/ 1051132 h 2367185"/>
              <a:gd name="connsiteX20" fmla="*/ 4580545 w 4580545"/>
              <a:gd name="connsiteY20" fmla="*/ 1324598 h 2367185"/>
              <a:gd name="connsiteX21" fmla="*/ 4426721 w 4580545"/>
              <a:gd name="connsiteY21" fmla="*/ 1529697 h 2367185"/>
              <a:gd name="connsiteX22" fmla="*/ 4093435 w 4580545"/>
              <a:gd name="connsiteY22" fmla="*/ 1538243 h 2367185"/>
              <a:gd name="connsiteX23" fmla="*/ 3973794 w 4580545"/>
              <a:gd name="connsiteY23" fmla="*/ 1333144 h 2367185"/>
              <a:gd name="connsiteX24" fmla="*/ 3965248 w 4580545"/>
              <a:gd name="connsiteY24" fmla="*/ 1093861 h 2367185"/>
              <a:gd name="connsiteX25" fmla="*/ 4076343 w 4580545"/>
              <a:gd name="connsiteY25" fmla="*/ 957129 h 2367185"/>
              <a:gd name="connsiteX26" fmla="*/ 3657600 w 4580545"/>
              <a:gd name="connsiteY26" fmla="*/ 512747 h 2367185"/>
              <a:gd name="connsiteX27" fmla="*/ 3273039 w 4580545"/>
              <a:gd name="connsiteY27" fmla="*/ 1025495 h 2367185"/>
              <a:gd name="connsiteX28" fmla="*/ 3367043 w 4580545"/>
              <a:gd name="connsiteY28" fmla="*/ 1179319 h 2367185"/>
              <a:gd name="connsiteX29" fmla="*/ 3332859 w 4580545"/>
              <a:gd name="connsiteY29" fmla="*/ 1410056 h 2367185"/>
              <a:gd name="connsiteX30" fmla="*/ 3059394 w 4580545"/>
              <a:gd name="connsiteY30" fmla="*/ 1572426 h 2367185"/>
              <a:gd name="connsiteX31" fmla="*/ 2820112 w 4580545"/>
              <a:gd name="connsiteY31" fmla="*/ 1444239 h 2367185"/>
              <a:gd name="connsiteX32" fmla="*/ 2726108 w 4580545"/>
              <a:gd name="connsiteY32" fmla="*/ 1256232 h 2367185"/>
              <a:gd name="connsiteX33" fmla="*/ 2785929 w 4580545"/>
              <a:gd name="connsiteY33" fmla="*/ 1034041 h 2367185"/>
              <a:gd name="connsiteX34" fmla="*/ 2956844 w 4580545"/>
              <a:gd name="connsiteY34" fmla="*/ 922946 h 2367185"/>
              <a:gd name="connsiteX35" fmla="*/ 3179035 w 4580545"/>
              <a:gd name="connsiteY35" fmla="*/ 931491 h 2367185"/>
              <a:gd name="connsiteX36" fmla="*/ 3255947 w 4580545"/>
              <a:gd name="connsiteY36" fmla="*/ 974220 h 2367185"/>
              <a:gd name="connsiteX37" fmla="*/ 3589233 w 4580545"/>
              <a:gd name="connsiteY37" fmla="*/ 452927 h 236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580545" h="2367185">
                <a:moveTo>
                  <a:pt x="3589233" y="452927"/>
                </a:moveTo>
                <a:lnTo>
                  <a:pt x="1196411" y="94004"/>
                </a:lnTo>
                <a:lnTo>
                  <a:pt x="170915" y="982766"/>
                </a:lnTo>
                <a:lnTo>
                  <a:pt x="170915" y="1529697"/>
                </a:lnTo>
                <a:lnTo>
                  <a:pt x="452927" y="1768979"/>
                </a:lnTo>
                <a:lnTo>
                  <a:pt x="649480" y="1717704"/>
                </a:lnTo>
                <a:lnTo>
                  <a:pt x="897308" y="1768979"/>
                </a:lnTo>
                <a:lnTo>
                  <a:pt x="999858" y="1948441"/>
                </a:lnTo>
                <a:lnTo>
                  <a:pt x="905854" y="2307364"/>
                </a:lnTo>
                <a:lnTo>
                  <a:pt x="581114" y="2367185"/>
                </a:lnTo>
                <a:lnTo>
                  <a:pt x="376015" y="2179177"/>
                </a:lnTo>
                <a:lnTo>
                  <a:pt x="316194" y="1880075"/>
                </a:lnTo>
                <a:lnTo>
                  <a:pt x="393106" y="1837346"/>
                </a:lnTo>
                <a:lnTo>
                  <a:pt x="0" y="1538243"/>
                </a:lnTo>
                <a:lnTo>
                  <a:pt x="0" y="931491"/>
                </a:lnTo>
                <a:lnTo>
                  <a:pt x="1179319" y="0"/>
                </a:lnTo>
                <a:lnTo>
                  <a:pt x="3623416" y="384561"/>
                </a:lnTo>
                <a:lnTo>
                  <a:pt x="4204530" y="922946"/>
                </a:lnTo>
                <a:lnTo>
                  <a:pt x="4401084" y="940037"/>
                </a:lnTo>
                <a:lnTo>
                  <a:pt x="4554908" y="1051132"/>
                </a:lnTo>
                <a:lnTo>
                  <a:pt x="4580545" y="1324598"/>
                </a:lnTo>
                <a:lnTo>
                  <a:pt x="4426721" y="1529697"/>
                </a:lnTo>
                <a:lnTo>
                  <a:pt x="4093435" y="1538243"/>
                </a:lnTo>
                <a:lnTo>
                  <a:pt x="3973794" y="1333144"/>
                </a:lnTo>
                <a:lnTo>
                  <a:pt x="3965248" y="1093861"/>
                </a:lnTo>
                <a:lnTo>
                  <a:pt x="4076343" y="957129"/>
                </a:lnTo>
                <a:lnTo>
                  <a:pt x="3657600" y="512747"/>
                </a:lnTo>
                <a:lnTo>
                  <a:pt x="3273039" y="1025495"/>
                </a:lnTo>
                <a:lnTo>
                  <a:pt x="3367043" y="1179319"/>
                </a:lnTo>
                <a:lnTo>
                  <a:pt x="3332859" y="1410056"/>
                </a:lnTo>
                <a:lnTo>
                  <a:pt x="3059394" y="1572426"/>
                </a:lnTo>
                <a:lnTo>
                  <a:pt x="2820112" y="1444239"/>
                </a:lnTo>
                <a:lnTo>
                  <a:pt x="2726108" y="1256232"/>
                </a:lnTo>
                <a:lnTo>
                  <a:pt x="2785929" y="1034041"/>
                </a:lnTo>
                <a:lnTo>
                  <a:pt x="2956844" y="922946"/>
                </a:lnTo>
                <a:lnTo>
                  <a:pt x="3179035" y="931491"/>
                </a:lnTo>
                <a:lnTo>
                  <a:pt x="3255947" y="974220"/>
                </a:lnTo>
                <a:lnTo>
                  <a:pt x="3589233" y="45292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1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Freeform 42"/>
          <p:cNvSpPr/>
          <p:nvPr/>
        </p:nvSpPr>
        <p:spPr>
          <a:xfrm>
            <a:off x="3461047" y="3341696"/>
            <a:ext cx="3161944" cy="2247544"/>
          </a:xfrm>
          <a:custGeom>
            <a:avLst/>
            <a:gdLst>
              <a:gd name="connsiteX0" fmla="*/ 1059678 w 3161944"/>
              <a:gd name="connsiteY0" fmla="*/ 1743342 h 2247544"/>
              <a:gd name="connsiteX1" fmla="*/ 572568 w 3161944"/>
              <a:gd name="connsiteY1" fmla="*/ 1384419 h 2247544"/>
              <a:gd name="connsiteX2" fmla="*/ 666572 w 3161944"/>
              <a:gd name="connsiteY2" fmla="*/ 1059679 h 2247544"/>
              <a:gd name="connsiteX3" fmla="*/ 529839 w 3161944"/>
              <a:gd name="connsiteY3" fmla="*/ 880217 h 2247544"/>
              <a:gd name="connsiteX4" fmla="*/ 136732 w 3161944"/>
              <a:gd name="connsiteY4" fmla="*/ 897308 h 2247544"/>
              <a:gd name="connsiteX5" fmla="*/ 0 w 3161944"/>
              <a:gd name="connsiteY5" fmla="*/ 1059679 h 2247544"/>
              <a:gd name="connsiteX6" fmla="*/ 102549 w 3161944"/>
              <a:gd name="connsiteY6" fmla="*/ 1452785 h 2247544"/>
              <a:gd name="connsiteX7" fmla="*/ 529839 w 3161944"/>
              <a:gd name="connsiteY7" fmla="*/ 1427148 h 2247544"/>
              <a:gd name="connsiteX8" fmla="*/ 1085316 w 3161944"/>
              <a:gd name="connsiteY8" fmla="*/ 1871529 h 2247544"/>
              <a:gd name="connsiteX9" fmla="*/ 1367327 w 3161944"/>
              <a:gd name="connsiteY9" fmla="*/ 2247544 h 2247544"/>
              <a:gd name="connsiteX10" fmla="*/ 3161944 w 3161944"/>
              <a:gd name="connsiteY10" fmla="*/ 1888621 h 2247544"/>
              <a:gd name="connsiteX11" fmla="*/ 2965390 w 3161944"/>
              <a:gd name="connsiteY11" fmla="*/ 1333144 h 2247544"/>
              <a:gd name="connsiteX12" fmla="*/ 3025211 w 3161944"/>
              <a:gd name="connsiteY12" fmla="*/ 1034041 h 2247544"/>
              <a:gd name="connsiteX13" fmla="*/ 2751746 w 3161944"/>
              <a:gd name="connsiteY13" fmla="*/ 837488 h 2247544"/>
              <a:gd name="connsiteX14" fmla="*/ 2427005 w 3161944"/>
              <a:gd name="connsiteY14" fmla="*/ 922946 h 2247544"/>
              <a:gd name="connsiteX15" fmla="*/ 2392822 w 3161944"/>
              <a:gd name="connsiteY15" fmla="*/ 1222049 h 2247544"/>
              <a:gd name="connsiteX16" fmla="*/ 2478280 w 3161944"/>
              <a:gd name="connsiteY16" fmla="*/ 1435693 h 2247544"/>
              <a:gd name="connsiteX17" fmla="*/ 2743200 w 3161944"/>
              <a:gd name="connsiteY17" fmla="*/ 1486968 h 2247544"/>
              <a:gd name="connsiteX18" fmla="*/ 2931207 w 3161944"/>
              <a:gd name="connsiteY18" fmla="*/ 1392965 h 2247544"/>
              <a:gd name="connsiteX19" fmla="*/ 3093577 w 3161944"/>
              <a:gd name="connsiteY19" fmla="*/ 1854437 h 2247544"/>
              <a:gd name="connsiteX20" fmla="*/ 1435693 w 3161944"/>
              <a:gd name="connsiteY20" fmla="*/ 2187723 h 2247544"/>
              <a:gd name="connsiteX21" fmla="*/ 1102407 w 3161944"/>
              <a:gd name="connsiteY21" fmla="*/ 1803163 h 2247544"/>
              <a:gd name="connsiteX22" fmla="*/ 1871529 w 3161944"/>
              <a:gd name="connsiteY22" fmla="*/ 1794617 h 2247544"/>
              <a:gd name="connsiteX23" fmla="*/ 2221906 w 3161944"/>
              <a:gd name="connsiteY23" fmla="*/ 1333144 h 2247544"/>
              <a:gd name="connsiteX24" fmla="*/ 1760433 w 3161944"/>
              <a:gd name="connsiteY24" fmla="*/ 640935 h 2247544"/>
              <a:gd name="connsiteX25" fmla="*/ 1931349 w 3161944"/>
              <a:gd name="connsiteY25" fmla="*/ 538385 h 2247544"/>
              <a:gd name="connsiteX26" fmla="*/ 1914258 w 3161944"/>
              <a:gd name="connsiteY26" fmla="*/ 282011 h 2247544"/>
              <a:gd name="connsiteX27" fmla="*/ 1632246 w 3161944"/>
              <a:gd name="connsiteY27" fmla="*/ 0 h 2247544"/>
              <a:gd name="connsiteX28" fmla="*/ 1324598 w 3161944"/>
              <a:gd name="connsiteY28" fmla="*/ 17092 h 2247544"/>
              <a:gd name="connsiteX29" fmla="*/ 1102407 w 3161944"/>
              <a:gd name="connsiteY29" fmla="*/ 213645 h 2247544"/>
              <a:gd name="connsiteX30" fmla="*/ 1102407 w 3161944"/>
              <a:gd name="connsiteY30" fmla="*/ 393107 h 2247544"/>
              <a:gd name="connsiteX31" fmla="*/ 1247686 w 3161944"/>
              <a:gd name="connsiteY31" fmla="*/ 666572 h 2247544"/>
              <a:gd name="connsiteX32" fmla="*/ 1563880 w 3161944"/>
              <a:gd name="connsiteY32" fmla="*/ 777667 h 2247544"/>
              <a:gd name="connsiteX33" fmla="*/ 1709159 w 3161944"/>
              <a:gd name="connsiteY33" fmla="*/ 683664 h 2247544"/>
              <a:gd name="connsiteX34" fmla="*/ 2144994 w 3161944"/>
              <a:gd name="connsiteY34" fmla="*/ 1350236 h 2247544"/>
              <a:gd name="connsiteX35" fmla="*/ 1862983 w 3161944"/>
              <a:gd name="connsiteY35" fmla="*/ 1734796 h 2247544"/>
              <a:gd name="connsiteX36" fmla="*/ 1059678 w 3161944"/>
              <a:gd name="connsiteY36" fmla="*/ 1743342 h 224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161944" h="2247544">
                <a:moveTo>
                  <a:pt x="1059678" y="1743342"/>
                </a:moveTo>
                <a:lnTo>
                  <a:pt x="572568" y="1384419"/>
                </a:lnTo>
                <a:lnTo>
                  <a:pt x="666572" y="1059679"/>
                </a:lnTo>
                <a:lnTo>
                  <a:pt x="529839" y="880217"/>
                </a:lnTo>
                <a:lnTo>
                  <a:pt x="136732" y="897308"/>
                </a:lnTo>
                <a:lnTo>
                  <a:pt x="0" y="1059679"/>
                </a:lnTo>
                <a:lnTo>
                  <a:pt x="102549" y="1452785"/>
                </a:lnTo>
                <a:lnTo>
                  <a:pt x="529839" y="1427148"/>
                </a:lnTo>
                <a:lnTo>
                  <a:pt x="1085316" y="1871529"/>
                </a:lnTo>
                <a:lnTo>
                  <a:pt x="1367327" y="2247544"/>
                </a:lnTo>
                <a:lnTo>
                  <a:pt x="3161944" y="1888621"/>
                </a:lnTo>
                <a:lnTo>
                  <a:pt x="2965390" y="1333144"/>
                </a:lnTo>
                <a:lnTo>
                  <a:pt x="3025211" y="1034041"/>
                </a:lnTo>
                <a:lnTo>
                  <a:pt x="2751746" y="837488"/>
                </a:lnTo>
                <a:lnTo>
                  <a:pt x="2427005" y="922946"/>
                </a:lnTo>
                <a:lnTo>
                  <a:pt x="2392822" y="1222049"/>
                </a:lnTo>
                <a:lnTo>
                  <a:pt x="2478280" y="1435693"/>
                </a:lnTo>
                <a:lnTo>
                  <a:pt x="2743200" y="1486968"/>
                </a:lnTo>
                <a:lnTo>
                  <a:pt x="2931207" y="1392965"/>
                </a:lnTo>
                <a:lnTo>
                  <a:pt x="3093577" y="1854437"/>
                </a:lnTo>
                <a:lnTo>
                  <a:pt x="1435693" y="2187723"/>
                </a:lnTo>
                <a:lnTo>
                  <a:pt x="1102407" y="1803163"/>
                </a:lnTo>
                <a:lnTo>
                  <a:pt x="1871529" y="1794617"/>
                </a:lnTo>
                <a:lnTo>
                  <a:pt x="2221906" y="1333144"/>
                </a:lnTo>
                <a:lnTo>
                  <a:pt x="1760433" y="640935"/>
                </a:lnTo>
                <a:lnTo>
                  <a:pt x="1931349" y="538385"/>
                </a:lnTo>
                <a:lnTo>
                  <a:pt x="1914258" y="282011"/>
                </a:lnTo>
                <a:lnTo>
                  <a:pt x="1632246" y="0"/>
                </a:lnTo>
                <a:lnTo>
                  <a:pt x="1324598" y="17092"/>
                </a:lnTo>
                <a:lnTo>
                  <a:pt x="1102407" y="213645"/>
                </a:lnTo>
                <a:lnTo>
                  <a:pt x="1102407" y="393107"/>
                </a:lnTo>
                <a:lnTo>
                  <a:pt x="1247686" y="666572"/>
                </a:lnTo>
                <a:lnTo>
                  <a:pt x="1563880" y="777667"/>
                </a:lnTo>
                <a:lnTo>
                  <a:pt x="1709159" y="683664"/>
                </a:lnTo>
                <a:lnTo>
                  <a:pt x="2144994" y="1350236"/>
                </a:lnTo>
                <a:lnTo>
                  <a:pt x="1862983" y="1734796"/>
                </a:lnTo>
                <a:lnTo>
                  <a:pt x="1059678" y="174334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1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TextBox 43"/>
          <p:cNvSpPr txBox="1"/>
          <p:nvPr/>
        </p:nvSpPr>
        <p:spPr>
          <a:xfrm>
            <a:off x="6804248" y="3831431"/>
            <a:ext cx="1518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002060"/>
                </a:solidFill>
              </a:rPr>
              <a:t>Budget = 4</a:t>
            </a:r>
            <a:endParaRPr lang="nb-NO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4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29" grpId="0" animBg="1"/>
      <p:bldP spid="4" grpId="0" animBg="1"/>
      <p:bldP spid="5" grpId="0" animBg="1"/>
      <p:bldP spid="7" grpId="0" build="p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41" grpId="0" animBg="1"/>
      <p:bldP spid="42" grpId="0" animBg="1"/>
      <p:bldP spid="43" grpId="0" animBg="1"/>
      <p:bldP spid="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d</a:t>
            </a:r>
            <a:r>
              <a:rPr lang="nb-NO" dirty="0" smtClean="0"/>
              <a:t>-SAT </a:t>
            </a:r>
            <a:r>
              <a:rPr lang="nb-NO" dirty="0" err="1" smtClean="0"/>
              <a:t>vs</a:t>
            </a:r>
            <a:r>
              <a:rPr lang="nb-NO" dirty="0" smtClean="0"/>
              <a:t> </a:t>
            </a:r>
            <a:r>
              <a:rPr lang="nb-NO" dirty="0" err="1" smtClean="0"/>
              <a:t>Hitting</a:t>
            </a:r>
            <a:r>
              <a:rPr lang="nb-NO" dirty="0" smtClean="0"/>
              <a:t> Set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836912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A </a:t>
            </a:r>
            <a:r>
              <a:rPr lang="nb-NO" dirty="0" err="1" smtClean="0">
                <a:solidFill>
                  <a:srgbClr val="C00000"/>
                </a:solidFill>
              </a:rPr>
              <a:t>c</a:t>
            </a:r>
            <a:r>
              <a:rPr lang="nb-NO" baseline="30000" dirty="0" err="1" smtClean="0">
                <a:solidFill>
                  <a:srgbClr val="C00000"/>
                </a:solidFill>
              </a:rPr>
              <a:t>n</a:t>
            </a:r>
            <a:r>
              <a:rPr lang="nb-NO" dirty="0" smtClean="0"/>
              <a:t> </a:t>
            </a:r>
            <a:r>
              <a:rPr lang="nb-NO" dirty="0" err="1" smtClean="0"/>
              <a:t>algorithm</a:t>
            </a:r>
            <a:r>
              <a:rPr lang="nb-NO" dirty="0" smtClean="0"/>
              <a:t> for </a:t>
            </a:r>
            <a:r>
              <a:rPr lang="nb-NO" dirty="0" err="1" smtClean="0"/>
              <a:t>Hitting</a:t>
            </a:r>
            <a:r>
              <a:rPr lang="nb-NO" dirty="0" smtClean="0"/>
              <a:t> Set makes a </a:t>
            </a:r>
            <a:r>
              <a:rPr lang="nb-NO" dirty="0" smtClean="0">
                <a:solidFill>
                  <a:srgbClr val="C00000"/>
                </a:solidFill>
              </a:rPr>
              <a:t>c</a:t>
            </a:r>
            <a:r>
              <a:rPr lang="nb-NO" baseline="30000" dirty="0" smtClean="0">
                <a:solidFill>
                  <a:srgbClr val="C00000"/>
                </a:solidFill>
              </a:rPr>
              <a:t>2n</a:t>
            </a:r>
            <a:r>
              <a:rPr lang="nb-NO" dirty="0" smtClean="0"/>
              <a:t> </a:t>
            </a:r>
            <a:r>
              <a:rPr lang="nb-NO" dirty="0" err="1" smtClean="0"/>
              <a:t>algorithm</a:t>
            </a:r>
            <a:r>
              <a:rPr lang="nb-NO" dirty="0" smtClean="0"/>
              <a:t> for </a:t>
            </a:r>
            <a:r>
              <a:rPr lang="nb-NO" dirty="0" smtClean="0">
                <a:solidFill>
                  <a:srgbClr val="C00000"/>
                </a:solidFill>
              </a:rPr>
              <a:t>d</a:t>
            </a:r>
            <a:r>
              <a:rPr lang="nb-NO" dirty="0" smtClean="0"/>
              <a:t>-</a:t>
            </a:r>
            <a:r>
              <a:rPr lang="nb-NO" dirty="0" smtClean="0">
                <a:solidFill>
                  <a:srgbClr val="002060"/>
                </a:solidFill>
              </a:rPr>
              <a:t>SAT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 smtClean="0"/>
              <a:t>Since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1.41</a:t>
            </a:r>
            <a:r>
              <a:rPr lang="nb-NO" baseline="30000" dirty="0" smtClean="0">
                <a:solidFill>
                  <a:srgbClr val="C00000"/>
                </a:solidFill>
              </a:rPr>
              <a:t>2n</a:t>
            </a:r>
            <a:r>
              <a:rPr lang="nb-NO" dirty="0" smtClean="0">
                <a:solidFill>
                  <a:srgbClr val="C00000"/>
                </a:solidFill>
              </a:rPr>
              <a:t> &lt; 1.9999</a:t>
            </a:r>
            <a:r>
              <a:rPr lang="nb-NO" baseline="30000" dirty="0" smtClean="0">
                <a:solidFill>
                  <a:srgbClr val="C00000"/>
                </a:solidFill>
              </a:rPr>
              <a:t>n</a:t>
            </a:r>
            <a:r>
              <a:rPr lang="nb-NO" dirty="0" smtClean="0"/>
              <a:t>, a </a:t>
            </a:r>
            <a:r>
              <a:rPr lang="nb-NO" dirty="0" smtClean="0">
                <a:solidFill>
                  <a:srgbClr val="C00000"/>
                </a:solidFill>
              </a:rPr>
              <a:t>1.41</a:t>
            </a:r>
            <a:r>
              <a:rPr lang="nb-NO" baseline="30000" dirty="0" smtClean="0">
                <a:solidFill>
                  <a:srgbClr val="C00000"/>
                </a:solidFill>
              </a:rPr>
              <a:t>n</a:t>
            </a:r>
            <a:r>
              <a:rPr lang="nb-NO" dirty="0" smtClean="0"/>
              <a:t> </a:t>
            </a:r>
            <a:r>
              <a:rPr lang="nb-NO" dirty="0" err="1" smtClean="0"/>
              <a:t>algorithm</a:t>
            </a:r>
            <a:r>
              <a:rPr lang="nb-NO" dirty="0" smtClean="0"/>
              <a:t> for </a:t>
            </a:r>
            <a:r>
              <a:rPr lang="nb-NO" dirty="0" err="1" smtClean="0">
                <a:solidFill>
                  <a:srgbClr val="0070C0"/>
                </a:solidFill>
              </a:rPr>
              <a:t>Hitting</a:t>
            </a:r>
            <a:r>
              <a:rPr lang="nb-NO" dirty="0" smtClean="0">
                <a:solidFill>
                  <a:srgbClr val="0070C0"/>
                </a:solidFill>
              </a:rPr>
              <a:t> Set </a:t>
            </a:r>
            <a:r>
              <a:rPr lang="nb-NO" dirty="0" err="1" smtClean="0"/>
              <a:t>violates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002060"/>
                </a:solidFill>
              </a:rPr>
              <a:t>SETH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4365104"/>
            <a:ext cx="67756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Have a </a:t>
            </a:r>
            <a:r>
              <a:rPr lang="nb-NO" sz="7200" dirty="0" smtClean="0">
                <a:solidFill>
                  <a:srgbClr val="C00000"/>
                </a:solidFill>
              </a:rPr>
              <a:t>2</a:t>
            </a:r>
            <a:r>
              <a:rPr lang="nb-NO" sz="7200" baseline="30000" dirty="0" smtClean="0">
                <a:solidFill>
                  <a:srgbClr val="C00000"/>
                </a:solidFill>
              </a:rPr>
              <a:t>n</a:t>
            </a:r>
            <a:r>
              <a:rPr lang="nb-NO" dirty="0" smtClean="0"/>
              <a:t> </a:t>
            </a:r>
            <a:r>
              <a:rPr lang="nb-NO" sz="2400" dirty="0" err="1" smtClean="0">
                <a:solidFill>
                  <a:srgbClr val="0070C0"/>
                </a:solidFill>
              </a:rPr>
              <a:t>algorithm</a:t>
            </a:r>
            <a:r>
              <a:rPr lang="nb-NO" sz="2400" dirty="0" smtClean="0">
                <a:solidFill>
                  <a:srgbClr val="0070C0"/>
                </a:solidFill>
              </a:rPr>
              <a:t> </a:t>
            </a:r>
            <a:r>
              <a:rPr lang="nb-NO" dirty="0" smtClean="0"/>
              <a:t>and a </a:t>
            </a:r>
            <a:r>
              <a:rPr lang="nb-NO" sz="2800" dirty="0" smtClean="0">
                <a:solidFill>
                  <a:srgbClr val="C00000"/>
                </a:solidFill>
              </a:rPr>
              <a:t>1.41</a:t>
            </a:r>
            <a:r>
              <a:rPr lang="nb-NO" sz="2800" baseline="30000" dirty="0" smtClean="0">
                <a:solidFill>
                  <a:srgbClr val="C00000"/>
                </a:solidFill>
              </a:rPr>
              <a:t>n</a:t>
            </a:r>
            <a:r>
              <a:rPr lang="nb-NO" dirty="0" smtClean="0"/>
              <a:t> </a:t>
            </a:r>
            <a:r>
              <a:rPr lang="nb-NO" sz="3200" dirty="0" err="1" smtClean="0">
                <a:solidFill>
                  <a:srgbClr val="0070C0"/>
                </a:solidFill>
              </a:rPr>
              <a:t>lower</a:t>
            </a:r>
            <a:r>
              <a:rPr lang="nb-NO" sz="3200" dirty="0" smtClean="0">
                <a:solidFill>
                  <a:srgbClr val="0070C0"/>
                </a:solidFill>
              </a:rPr>
              <a:t> </a:t>
            </a:r>
            <a:r>
              <a:rPr lang="nb-NO" sz="3200" dirty="0" err="1" smtClean="0">
                <a:solidFill>
                  <a:srgbClr val="0070C0"/>
                </a:solidFill>
              </a:rPr>
              <a:t>bound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5445224"/>
            <a:ext cx="27870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err="1" smtClean="0"/>
              <a:t>Next</a:t>
            </a:r>
            <a:r>
              <a:rPr lang="nb-NO" b="1" dirty="0" smtClean="0"/>
              <a:t>:</a:t>
            </a:r>
            <a:r>
              <a:rPr lang="nb-NO" dirty="0" smtClean="0"/>
              <a:t> </a:t>
            </a:r>
            <a:r>
              <a:rPr lang="nb-NO" sz="6000" dirty="0">
                <a:solidFill>
                  <a:srgbClr val="C00000"/>
                </a:solidFill>
              </a:rPr>
              <a:t>2</a:t>
            </a:r>
            <a:r>
              <a:rPr lang="nb-NO" sz="6000" baseline="30000" dirty="0">
                <a:solidFill>
                  <a:srgbClr val="C00000"/>
                </a:solidFill>
              </a:rPr>
              <a:t>n</a:t>
            </a:r>
            <a:r>
              <a:rPr lang="nb-NO" dirty="0"/>
              <a:t> </a:t>
            </a:r>
            <a:r>
              <a:rPr lang="nb-NO" dirty="0" err="1" smtClean="0">
                <a:solidFill>
                  <a:srgbClr val="0070C0"/>
                </a:solidFill>
              </a:rPr>
              <a:t>lower</a:t>
            </a:r>
            <a:r>
              <a:rPr lang="nb-NO" dirty="0" smtClean="0">
                <a:solidFill>
                  <a:srgbClr val="0070C0"/>
                </a:solidFill>
              </a:rPr>
              <a:t> </a:t>
            </a:r>
            <a:r>
              <a:rPr lang="nb-NO" dirty="0" err="1" smtClean="0">
                <a:solidFill>
                  <a:srgbClr val="0070C0"/>
                </a:solidFill>
              </a:rPr>
              <a:t>bound</a:t>
            </a:r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440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Hitting</a:t>
            </a:r>
            <a:r>
              <a:rPr lang="nb-NO" dirty="0" smtClean="0"/>
              <a:t> Set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61277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For </a:t>
                </a:r>
                <a:r>
                  <a:rPr lang="nb-NO" dirty="0" err="1" smtClean="0"/>
                  <a:t>any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fixed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</a:rPr>
                      <m:t>ϵ</m:t>
                    </m:r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nb-NO" dirty="0" smtClean="0"/>
                  <a:t>, </a:t>
                </a:r>
                <a:r>
                  <a:rPr lang="nb-NO" dirty="0" err="1" smtClean="0"/>
                  <a:t>will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reduce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-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SAT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with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dirty="0" smtClean="0"/>
                  <a:t> variables to </a:t>
                </a:r>
                <a:r>
                  <a:rPr lang="nb-NO" dirty="0" err="1" smtClean="0">
                    <a:solidFill>
                      <a:srgbClr val="0070C0"/>
                    </a:solidFill>
                  </a:rPr>
                  <a:t>Hitting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 Set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with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universe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with</a:t>
                </a:r>
                <a:r>
                  <a:rPr lang="nb-NO" dirty="0" smtClean="0"/>
                  <a:t> at most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(1+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)n</a:t>
                </a:r>
                <a:r>
                  <a:rPr lang="nb-NO" dirty="0" smtClean="0"/>
                  <a:t> elements.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612776"/>
              </a:xfrm>
              <a:blipFill rotWithShape="1">
                <a:blip r:embed="rId2"/>
                <a:stretch>
                  <a:fillRect l="-1852" t="-4545" b="-909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31640" y="3861048"/>
                <a:ext cx="650325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800" dirty="0" smtClean="0"/>
                  <a:t>So a 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1.99</a:t>
                </a:r>
                <a:r>
                  <a:rPr lang="nb-NO" sz="2800" baseline="30000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sz="2800" dirty="0" smtClean="0"/>
                  <a:t> </a:t>
                </a:r>
                <a:r>
                  <a:rPr lang="nb-NO" sz="2800" dirty="0" err="1" smtClean="0"/>
                  <a:t>algorithm</a:t>
                </a:r>
                <a:r>
                  <a:rPr lang="nb-NO" sz="2800" dirty="0" smtClean="0"/>
                  <a:t> for </a:t>
                </a:r>
                <a:r>
                  <a:rPr lang="nb-NO" sz="2800" dirty="0" err="1" smtClean="0">
                    <a:solidFill>
                      <a:srgbClr val="0070C0"/>
                    </a:solidFill>
                  </a:rPr>
                  <a:t>Hitting</a:t>
                </a:r>
                <a:r>
                  <a:rPr lang="nb-NO" sz="2800" dirty="0" smtClean="0">
                    <a:solidFill>
                      <a:srgbClr val="0070C0"/>
                    </a:solidFill>
                  </a:rPr>
                  <a:t> Set </a:t>
                </a:r>
                <a:r>
                  <a:rPr lang="nb-NO" sz="2800" dirty="0" err="1" smtClean="0"/>
                  <a:t>gives</a:t>
                </a:r>
                <a:r>
                  <a:rPr lang="nb-NO" sz="2800" dirty="0" smtClean="0"/>
                  <a:t> a </a:t>
                </a:r>
                <a:br>
                  <a:rPr lang="nb-NO" sz="2800" dirty="0" smtClean="0"/>
                </a:br>
                <a:r>
                  <a:rPr lang="nb-NO" sz="2800" dirty="0" smtClean="0">
                    <a:solidFill>
                      <a:srgbClr val="C00000"/>
                    </a:solidFill>
                  </a:rPr>
                  <a:t>1.99</a:t>
                </a:r>
                <a:r>
                  <a:rPr lang="nb-NO" sz="2800" baseline="30000" dirty="0" smtClean="0">
                    <a:solidFill>
                      <a:srgbClr val="C00000"/>
                    </a:solidFill>
                  </a:rPr>
                  <a:t>n(1+</a:t>
                </a:r>
                <a14:m>
                  <m:oMath xmlns:m="http://schemas.openxmlformats.org/officeDocument/2006/math">
                    <m:r>
                      <a:rPr lang="nb-NO" sz="2800" b="0" i="1" baseline="30000" smtClean="0">
                        <a:solidFill>
                          <a:srgbClr val="C00000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nb-NO" sz="2800" baseline="30000" dirty="0" smtClean="0">
                    <a:solidFill>
                      <a:srgbClr val="C00000"/>
                    </a:solidFill>
                  </a:rPr>
                  <a:t>)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2800" dirty="0" smtClean="0">
                    <a:solidFill>
                      <a:srgbClr val="C00000"/>
                    </a:solidFill>
                  </a:rPr>
                  <a:t> 1.999</a:t>
                </a:r>
                <a:r>
                  <a:rPr lang="nb-NO" sz="2800" baseline="30000" dirty="0" smtClean="0">
                    <a:solidFill>
                      <a:srgbClr val="C00000"/>
                    </a:solidFill>
                  </a:rPr>
                  <a:t>n </a:t>
                </a:r>
                <a:r>
                  <a:rPr lang="nb-NO" sz="2800" dirty="0" smtClean="0"/>
                  <a:t>time </a:t>
                </a:r>
                <a:r>
                  <a:rPr lang="nb-NO" sz="2800" dirty="0" err="1" smtClean="0"/>
                  <a:t>algorithm</a:t>
                </a:r>
                <a:r>
                  <a:rPr lang="nb-NO" sz="2800" dirty="0" smtClean="0"/>
                  <a:t> for 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sz="2800" dirty="0" smtClean="0"/>
                  <a:t>-</a:t>
                </a:r>
                <a:r>
                  <a:rPr lang="nb-NO" sz="2800" dirty="0" smtClean="0">
                    <a:solidFill>
                      <a:srgbClr val="0070C0"/>
                    </a:solidFill>
                  </a:rPr>
                  <a:t>SAT</a:t>
                </a:r>
                <a:r>
                  <a:rPr lang="nb-NO" sz="2800" dirty="0" smtClean="0"/>
                  <a:t> </a:t>
                </a:r>
                <a:endParaRPr lang="nb-NO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861048"/>
                <a:ext cx="6503255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874" t="-5732" b="-1719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810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deep</a:t>
            </a:r>
            <a:r>
              <a:rPr lang="nb-NO" dirty="0" smtClean="0"/>
              <a:t> </a:t>
            </a:r>
            <a:r>
              <a:rPr lang="nb-NO" dirty="0" err="1" smtClean="0"/>
              <a:t>math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84218"/>
                <a:ext cx="8229600" cy="103671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For </a:t>
                </a:r>
                <a:r>
                  <a:rPr lang="nb-NO" dirty="0" err="1" smtClean="0"/>
                  <a:t>every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𝜖</m:t>
                    </m:r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nb-NO" dirty="0" smtClean="0"/>
                  <a:t> </a:t>
                </a:r>
                <a:r>
                  <a:rPr lang="nb-NO" dirty="0" err="1" smtClean="0"/>
                  <a:t>there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exists</a:t>
                </a:r>
                <a:r>
                  <a:rPr lang="nb-NO" dirty="0" smtClean="0"/>
                  <a:t> a </a:t>
                </a:r>
                <a:r>
                  <a:rPr lang="nb-NO" dirty="0" err="1" smtClean="0"/>
                  <a:t>natural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number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such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that</a:t>
                </a:r>
                <a:r>
                  <a:rPr lang="nb-NO" dirty="0" smtClean="0"/>
                  <a:t>, for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t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b-NO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g</m:t>
                            </m:r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(1+</m:t>
                            </m:r>
                            <m:r>
                              <m:rPr>
                                <m:sty m:val="p"/>
                              </m:rPr>
                              <a:rPr lang="nb-NO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ϵ</m:t>
                            </m:r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nb-NO" i="0">
                            <a:solidFill>
                              <a:srgbClr val="C00000"/>
                            </a:solidFill>
                            <a:latin typeface="Cambria Math"/>
                          </a:rPr>
                          <m:t>odd</m:t>
                        </m:r>
                      </m:sub>
                    </m:sSub>
                  </m:oMath>
                </a14:m>
                <a:r>
                  <a:rPr lang="nb-NO" dirty="0" smtClean="0"/>
                  <a:t> </a:t>
                </a:r>
                <a:r>
                  <a:rPr lang="nb-NO" dirty="0" err="1" smtClean="0"/>
                  <a:t>we</a:t>
                </a:r>
                <a:r>
                  <a:rPr lang="nb-NO" dirty="0" smtClean="0"/>
                  <a:t> have: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84218"/>
                <a:ext cx="8229600" cy="1036712"/>
              </a:xfrm>
              <a:blipFill rotWithShape="1">
                <a:blip r:embed="rId2"/>
                <a:stretch>
                  <a:fillRect l="-1852" t="-11765" b="-1352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43808" y="3125471"/>
                <a:ext cx="2979854" cy="1383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36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360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nb-NO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d>
                                <m:dPr>
                                  <m:begChr m:val="⌈"/>
                                  <m:endChr m:val="⌉"/>
                                  <m:ctrlPr>
                                    <a:rPr lang="nb-NO" sz="360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nb-NO" sz="360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b-NO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nb-NO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d>
                      <m:r>
                        <a:rPr lang="nb-NO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≥ </m:t>
                      </m:r>
                      <m:sSup>
                        <m:sSupPr>
                          <m:ctrlP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𝑔</m:t>
                          </m:r>
                        </m:sup>
                      </m:sSup>
                    </m:oMath>
                  </m:oMathPara>
                </a14:m>
                <a:endParaRPr lang="nb-NO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125471"/>
                <a:ext cx="2979854" cy="138364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771800" y="5013176"/>
            <a:ext cx="2774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 smtClean="0">
                <a:solidFill>
                  <a:srgbClr val="002060"/>
                </a:solidFill>
              </a:rPr>
              <a:t>Why</a:t>
            </a:r>
            <a:r>
              <a:rPr lang="nb-NO" sz="2400" dirty="0" smtClean="0">
                <a:solidFill>
                  <a:srgbClr val="002060"/>
                </a:solidFill>
              </a:rPr>
              <a:t> is </a:t>
            </a:r>
            <a:r>
              <a:rPr lang="nb-NO" sz="2400" dirty="0" err="1" smtClean="0">
                <a:solidFill>
                  <a:srgbClr val="002060"/>
                </a:solidFill>
              </a:rPr>
              <a:t>this</a:t>
            </a:r>
            <a:r>
              <a:rPr lang="nb-NO" sz="2400" dirty="0" smtClean="0">
                <a:solidFill>
                  <a:srgbClr val="002060"/>
                </a:solidFill>
              </a:rPr>
              <a:t> relevant?</a:t>
            </a:r>
            <a:endParaRPr lang="nb-NO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b-NO" dirty="0" smtClean="0">
                    <a:solidFill>
                      <a:srgbClr val="C00000"/>
                    </a:solidFill>
                  </a:rPr>
                  <a:t>d</a:t>
                </a:r>
                <a:r>
                  <a:rPr lang="nb-NO" dirty="0" smtClean="0"/>
                  <a:t>-SAT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/>
                  <a:t> </a:t>
                </a:r>
                <a:r>
                  <a:rPr lang="nb-NO" dirty="0" err="1" smtClean="0"/>
                  <a:t>Hitting</a:t>
                </a:r>
                <a:r>
                  <a:rPr lang="nb-NO" dirty="0" smtClean="0"/>
                  <a:t> Set</a:t>
                </a:r>
                <a:endParaRPr lang="nb-NO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125273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Group </a:t>
                </a:r>
                <a:r>
                  <a:rPr lang="nb-NO" dirty="0" err="1" smtClean="0"/>
                  <a:t>the</a:t>
                </a:r>
                <a:r>
                  <a:rPr lang="nb-NO" dirty="0" smtClean="0"/>
                  <a:t> variables </a:t>
                </a:r>
                <a:r>
                  <a:rPr lang="nb-NO" dirty="0" err="1" smtClean="0"/>
                  <a:t>into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groups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of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size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dirty="0" smtClean="0"/>
                  <a:t>, and </a:t>
                </a:r>
                <a:r>
                  <a:rPr lang="nb-NO" dirty="0" err="1" smtClean="0"/>
                  <a:t>set</a:t>
                </a:r>
                <a:r>
                  <a:rPr lang="nb-NO" dirty="0" smtClean="0"/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t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𝑔</m:t>
                            </m:r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(1+</m:t>
                            </m:r>
                            <m:r>
                              <m:rPr>
                                <m:sty m:val="p"/>
                              </m:rPr>
                              <a:rPr lang="nb-NO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ϵ</m:t>
                            </m:r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odd</m:t>
                        </m:r>
                      </m:sub>
                    </m:sSub>
                  </m:oMath>
                </a14:m>
                <a:r>
                  <a:rPr lang="nb-NO" dirty="0" smtClean="0"/>
                  <a:t>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1252736"/>
              </a:xfrm>
              <a:blipFill rotWithShape="1">
                <a:blip r:embed="rId3"/>
                <a:stretch>
                  <a:fillRect l="-1852" t="-6311" r="-1556" b="-145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627784" y="2492896"/>
            <a:ext cx="4680520" cy="86409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491880" y="2348880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355976" y="2420888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220072" y="2348880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156176" y="2348880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08299" y="2708920"/>
            <a:ext cx="14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Variables:</a:t>
            </a:r>
            <a:endParaRPr lang="nb-NO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987824" y="2668850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chemeClr val="bg1"/>
                </a:solidFill>
              </a:rPr>
              <a:t>g</a:t>
            </a:r>
            <a:endParaRPr lang="nb-NO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9912" y="2636912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chemeClr val="bg1"/>
                </a:solidFill>
              </a:rPr>
              <a:t>g</a:t>
            </a:r>
            <a:endParaRPr lang="nb-NO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12722" y="2708920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chemeClr val="bg1"/>
                </a:solidFill>
              </a:rPr>
              <a:t>g</a:t>
            </a:r>
            <a:endParaRPr lang="nb-NO" sz="2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48826" y="2708920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72200" y="2636912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5" name="Freeform 14"/>
          <p:cNvSpPr/>
          <p:nvPr/>
        </p:nvSpPr>
        <p:spPr>
          <a:xfrm>
            <a:off x="1547664" y="3951896"/>
            <a:ext cx="1299264" cy="837488"/>
          </a:xfrm>
          <a:custGeom>
            <a:avLst/>
            <a:gdLst>
              <a:gd name="connsiteX0" fmla="*/ 589673 w 1299264"/>
              <a:gd name="connsiteY0" fmla="*/ 94004 h 837488"/>
              <a:gd name="connsiteX1" fmla="*/ 589673 w 1299264"/>
              <a:gd name="connsiteY1" fmla="*/ 94004 h 837488"/>
              <a:gd name="connsiteX2" fmla="*/ 162383 w 1299264"/>
              <a:gd name="connsiteY2" fmla="*/ 111095 h 837488"/>
              <a:gd name="connsiteX3" fmla="*/ 17104 w 1299264"/>
              <a:gd name="connsiteY3" fmla="*/ 230736 h 837488"/>
              <a:gd name="connsiteX4" fmla="*/ 13 w 1299264"/>
              <a:gd name="connsiteY4" fmla="*/ 333286 h 837488"/>
              <a:gd name="connsiteX5" fmla="*/ 128200 w 1299264"/>
              <a:gd name="connsiteY5" fmla="*/ 700755 h 837488"/>
              <a:gd name="connsiteX6" fmla="*/ 213658 w 1299264"/>
              <a:gd name="connsiteY6" fmla="*/ 717847 h 837488"/>
              <a:gd name="connsiteX7" fmla="*/ 341845 w 1299264"/>
              <a:gd name="connsiteY7" fmla="*/ 743484 h 837488"/>
              <a:gd name="connsiteX8" fmla="*/ 427302 w 1299264"/>
              <a:gd name="connsiteY8" fmla="*/ 769121 h 837488"/>
              <a:gd name="connsiteX9" fmla="*/ 615310 w 1299264"/>
              <a:gd name="connsiteY9" fmla="*/ 803305 h 837488"/>
              <a:gd name="connsiteX10" fmla="*/ 820409 w 1299264"/>
              <a:gd name="connsiteY10" fmla="*/ 811850 h 837488"/>
              <a:gd name="connsiteX11" fmla="*/ 1034054 w 1299264"/>
              <a:gd name="connsiteY11" fmla="*/ 837488 h 837488"/>
              <a:gd name="connsiteX12" fmla="*/ 1119512 w 1299264"/>
              <a:gd name="connsiteY12" fmla="*/ 803305 h 837488"/>
              <a:gd name="connsiteX13" fmla="*/ 1153695 w 1299264"/>
              <a:gd name="connsiteY13" fmla="*/ 760576 h 837488"/>
              <a:gd name="connsiteX14" fmla="*/ 1222061 w 1299264"/>
              <a:gd name="connsiteY14" fmla="*/ 640935 h 837488"/>
              <a:gd name="connsiteX15" fmla="*/ 1273336 w 1299264"/>
              <a:gd name="connsiteY15" fmla="*/ 495656 h 837488"/>
              <a:gd name="connsiteX16" fmla="*/ 1298974 w 1299264"/>
              <a:gd name="connsiteY16" fmla="*/ 358923 h 837488"/>
              <a:gd name="connsiteX17" fmla="*/ 1187878 w 1299264"/>
              <a:gd name="connsiteY17" fmla="*/ 94004 h 837488"/>
              <a:gd name="connsiteX18" fmla="*/ 1110966 w 1299264"/>
              <a:gd name="connsiteY18" fmla="*/ 76912 h 837488"/>
              <a:gd name="connsiteX19" fmla="*/ 880230 w 1299264"/>
              <a:gd name="connsiteY19" fmla="*/ 0 h 837488"/>
              <a:gd name="connsiteX20" fmla="*/ 589673 w 1299264"/>
              <a:gd name="connsiteY20" fmla="*/ 94004 h 83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99264" h="837488">
                <a:moveTo>
                  <a:pt x="589673" y="94004"/>
                </a:moveTo>
                <a:lnTo>
                  <a:pt x="589673" y="94004"/>
                </a:lnTo>
                <a:lnTo>
                  <a:pt x="162383" y="111095"/>
                </a:lnTo>
                <a:lnTo>
                  <a:pt x="17104" y="230736"/>
                </a:lnTo>
                <a:cubicBezTo>
                  <a:pt x="-1104" y="321781"/>
                  <a:pt x="13" y="287144"/>
                  <a:pt x="13" y="333286"/>
                </a:cubicBezTo>
                <a:lnTo>
                  <a:pt x="128200" y="700755"/>
                </a:lnTo>
                <a:lnTo>
                  <a:pt x="213658" y="717847"/>
                </a:lnTo>
                <a:lnTo>
                  <a:pt x="341845" y="743484"/>
                </a:lnTo>
                <a:cubicBezTo>
                  <a:pt x="421459" y="770022"/>
                  <a:pt x="391733" y="769121"/>
                  <a:pt x="427302" y="769121"/>
                </a:cubicBezTo>
                <a:lnTo>
                  <a:pt x="615310" y="803305"/>
                </a:lnTo>
                <a:cubicBezTo>
                  <a:pt x="751925" y="814688"/>
                  <a:pt x="683558" y="811850"/>
                  <a:pt x="820409" y="811850"/>
                </a:cubicBezTo>
                <a:lnTo>
                  <a:pt x="1034054" y="837488"/>
                </a:lnTo>
                <a:cubicBezTo>
                  <a:pt x="1062540" y="826094"/>
                  <a:pt x="1093704" y="819896"/>
                  <a:pt x="1119512" y="803305"/>
                </a:cubicBezTo>
                <a:cubicBezTo>
                  <a:pt x="1134855" y="793442"/>
                  <a:pt x="1153695" y="760576"/>
                  <a:pt x="1153695" y="760576"/>
                </a:cubicBezTo>
                <a:lnTo>
                  <a:pt x="1222061" y="640935"/>
                </a:lnTo>
                <a:lnTo>
                  <a:pt x="1273336" y="495656"/>
                </a:lnTo>
                <a:cubicBezTo>
                  <a:pt x="1303885" y="393827"/>
                  <a:pt x="1298974" y="439938"/>
                  <a:pt x="1298974" y="358923"/>
                </a:cubicBezTo>
                <a:lnTo>
                  <a:pt x="1187878" y="94004"/>
                </a:lnTo>
                <a:lnTo>
                  <a:pt x="1110966" y="76912"/>
                </a:lnTo>
                <a:lnTo>
                  <a:pt x="880230" y="0"/>
                </a:lnTo>
                <a:lnTo>
                  <a:pt x="589673" y="9400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smtClean="0"/>
              <a:t>t</a:t>
            </a:r>
            <a:endParaRPr lang="nb-NO" sz="2800" dirty="0"/>
          </a:p>
        </p:txBody>
      </p:sp>
      <p:sp>
        <p:nvSpPr>
          <p:cNvPr id="17" name="Freeform 16"/>
          <p:cNvSpPr/>
          <p:nvPr/>
        </p:nvSpPr>
        <p:spPr>
          <a:xfrm>
            <a:off x="2977161" y="4122414"/>
            <a:ext cx="1273620" cy="1075383"/>
          </a:xfrm>
          <a:custGeom>
            <a:avLst/>
            <a:gdLst>
              <a:gd name="connsiteX0" fmla="*/ 937701 w 1273620"/>
              <a:gd name="connsiteY0" fmla="*/ 154222 h 1075383"/>
              <a:gd name="connsiteX1" fmla="*/ 501865 w 1273620"/>
              <a:gd name="connsiteY1" fmla="*/ 398 h 1075383"/>
              <a:gd name="connsiteX2" fmla="*/ 83121 w 1273620"/>
              <a:gd name="connsiteY2" fmla="*/ 196951 h 1075383"/>
              <a:gd name="connsiteX3" fmla="*/ 6209 w 1273620"/>
              <a:gd name="connsiteY3" fmla="*/ 470417 h 1075383"/>
              <a:gd name="connsiteX4" fmla="*/ 177125 w 1273620"/>
              <a:gd name="connsiteY4" fmla="*/ 863523 h 1075383"/>
              <a:gd name="connsiteX5" fmla="*/ 595869 w 1273620"/>
              <a:gd name="connsiteY5" fmla="*/ 1060076 h 1075383"/>
              <a:gd name="connsiteX6" fmla="*/ 1065888 w 1273620"/>
              <a:gd name="connsiteY6" fmla="*/ 1034439 h 1075383"/>
              <a:gd name="connsiteX7" fmla="*/ 1270987 w 1273620"/>
              <a:gd name="connsiteY7" fmla="*/ 812248 h 1075383"/>
              <a:gd name="connsiteX8" fmla="*/ 1168437 w 1273620"/>
              <a:gd name="connsiteY8" fmla="*/ 427688 h 1075383"/>
              <a:gd name="connsiteX9" fmla="*/ 937701 w 1273620"/>
              <a:gd name="connsiteY9" fmla="*/ 154222 h 107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3620" h="1075383">
                <a:moveTo>
                  <a:pt x="937701" y="154222"/>
                </a:moveTo>
                <a:cubicBezTo>
                  <a:pt x="826606" y="83007"/>
                  <a:pt x="644295" y="-6723"/>
                  <a:pt x="501865" y="398"/>
                </a:cubicBezTo>
                <a:cubicBezTo>
                  <a:pt x="359435" y="7519"/>
                  <a:pt x="165730" y="118614"/>
                  <a:pt x="83121" y="196951"/>
                </a:cubicBezTo>
                <a:cubicBezTo>
                  <a:pt x="512" y="275288"/>
                  <a:pt x="-9458" y="359322"/>
                  <a:pt x="6209" y="470417"/>
                </a:cubicBezTo>
                <a:cubicBezTo>
                  <a:pt x="21876" y="581512"/>
                  <a:pt x="78848" y="765247"/>
                  <a:pt x="177125" y="863523"/>
                </a:cubicBezTo>
                <a:cubicBezTo>
                  <a:pt x="275402" y="961799"/>
                  <a:pt x="447742" y="1031590"/>
                  <a:pt x="595869" y="1060076"/>
                </a:cubicBezTo>
                <a:cubicBezTo>
                  <a:pt x="743996" y="1088562"/>
                  <a:pt x="953368" y="1075744"/>
                  <a:pt x="1065888" y="1034439"/>
                </a:cubicBezTo>
                <a:cubicBezTo>
                  <a:pt x="1178408" y="993134"/>
                  <a:pt x="1253896" y="913373"/>
                  <a:pt x="1270987" y="812248"/>
                </a:cubicBezTo>
                <a:cubicBezTo>
                  <a:pt x="1288079" y="711123"/>
                  <a:pt x="1218287" y="531662"/>
                  <a:pt x="1168437" y="427688"/>
                </a:cubicBezTo>
                <a:cubicBezTo>
                  <a:pt x="1118587" y="323714"/>
                  <a:pt x="1048796" y="225437"/>
                  <a:pt x="937701" y="15422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smtClean="0"/>
              <a:t>t</a:t>
            </a:r>
            <a:endParaRPr lang="nb-NO" sz="2800" dirty="0"/>
          </a:p>
        </p:txBody>
      </p:sp>
      <p:sp>
        <p:nvSpPr>
          <p:cNvPr id="18" name="Freeform 17"/>
          <p:cNvSpPr/>
          <p:nvPr/>
        </p:nvSpPr>
        <p:spPr>
          <a:xfrm>
            <a:off x="4476440" y="4147946"/>
            <a:ext cx="1089039" cy="1115747"/>
          </a:xfrm>
          <a:custGeom>
            <a:avLst/>
            <a:gdLst>
              <a:gd name="connsiteX0" fmla="*/ 327184 w 1089039"/>
              <a:gd name="connsiteY0" fmla="*/ 94507 h 1115747"/>
              <a:gd name="connsiteX1" fmla="*/ 216089 w 1089039"/>
              <a:gd name="connsiteY1" fmla="*/ 94507 h 1115747"/>
              <a:gd name="connsiteX2" fmla="*/ 53719 w 1089039"/>
              <a:gd name="connsiteY2" fmla="*/ 376518 h 1115747"/>
              <a:gd name="connsiteX3" fmla="*/ 19536 w 1089039"/>
              <a:gd name="connsiteY3" fmla="*/ 897812 h 1115747"/>
              <a:gd name="connsiteX4" fmla="*/ 335730 w 1089039"/>
              <a:gd name="connsiteY4" fmla="*/ 1111456 h 1115747"/>
              <a:gd name="connsiteX5" fmla="*/ 822841 w 1089039"/>
              <a:gd name="connsiteY5" fmla="*/ 1008907 h 1115747"/>
              <a:gd name="connsiteX6" fmla="*/ 916844 w 1089039"/>
              <a:gd name="connsiteY6" fmla="*/ 641438 h 1115747"/>
              <a:gd name="connsiteX7" fmla="*/ 1087760 w 1089039"/>
              <a:gd name="connsiteY7" fmla="*/ 385064 h 1115747"/>
              <a:gd name="connsiteX8" fmla="*/ 959573 w 1089039"/>
              <a:gd name="connsiteY8" fmla="*/ 34686 h 1115747"/>
              <a:gd name="connsiteX9" fmla="*/ 395551 w 1089039"/>
              <a:gd name="connsiteY9" fmla="*/ 17595 h 1115747"/>
              <a:gd name="connsiteX10" fmla="*/ 327184 w 1089039"/>
              <a:gd name="connsiteY10" fmla="*/ 94507 h 111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9039" h="1115747">
                <a:moveTo>
                  <a:pt x="327184" y="94507"/>
                </a:moveTo>
                <a:cubicBezTo>
                  <a:pt x="297274" y="107326"/>
                  <a:pt x="261666" y="47505"/>
                  <a:pt x="216089" y="94507"/>
                </a:cubicBezTo>
                <a:cubicBezTo>
                  <a:pt x="170512" y="141509"/>
                  <a:pt x="86478" y="242634"/>
                  <a:pt x="53719" y="376518"/>
                </a:cubicBezTo>
                <a:cubicBezTo>
                  <a:pt x="20960" y="510402"/>
                  <a:pt x="-27466" y="775322"/>
                  <a:pt x="19536" y="897812"/>
                </a:cubicBezTo>
                <a:cubicBezTo>
                  <a:pt x="66538" y="1020302"/>
                  <a:pt x="201846" y="1092940"/>
                  <a:pt x="335730" y="1111456"/>
                </a:cubicBezTo>
                <a:cubicBezTo>
                  <a:pt x="469614" y="1129972"/>
                  <a:pt x="725989" y="1087243"/>
                  <a:pt x="822841" y="1008907"/>
                </a:cubicBezTo>
                <a:cubicBezTo>
                  <a:pt x="919693" y="930571"/>
                  <a:pt x="872691" y="745412"/>
                  <a:pt x="916844" y="641438"/>
                </a:cubicBezTo>
                <a:cubicBezTo>
                  <a:pt x="960997" y="537464"/>
                  <a:pt x="1080638" y="486189"/>
                  <a:pt x="1087760" y="385064"/>
                </a:cubicBezTo>
                <a:cubicBezTo>
                  <a:pt x="1094882" y="283939"/>
                  <a:pt x="1074941" y="95931"/>
                  <a:pt x="959573" y="34686"/>
                </a:cubicBezTo>
                <a:cubicBezTo>
                  <a:pt x="844205" y="-26559"/>
                  <a:pt x="505222" y="10474"/>
                  <a:pt x="395551" y="17595"/>
                </a:cubicBezTo>
                <a:cubicBezTo>
                  <a:pt x="285880" y="24716"/>
                  <a:pt x="357094" y="81688"/>
                  <a:pt x="327184" y="9450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smtClean="0"/>
              <a:t>t</a:t>
            </a:r>
            <a:endParaRPr lang="nb-NO" sz="2800" dirty="0"/>
          </a:p>
        </p:txBody>
      </p:sp>
      <p:sp>
        <p:nvSpPr>
          <p:cNvPr id="19" name="Freeform 18"/>
          <p:cNvSpPr/>
          <p:nvPr/>
        </p:nvSpPr>
        <p:spPr>
          <a:xfrm>
            <a:off x="5867919" y="3933056"/>
            <a:ext cx="1011750" cy="1195196"/>
          </a:xfrm>
          <a:custGeom>
            <a:avLst/>
            <a:gdLst>
              <a:gd name="connsiteX0" fmla="*/ 567162 w 1011750"/>
              <a:gd name="connsiteY0" fmla="*/ 1748 h 1195196"/>
              <a:gd name="connsiteX1" fmla="*/ 122781 w 1011750"/>
              <a:gd name="connsiteY1" fmla="*/ 206847 h 1195196"/>
              <a:gd name="connsiteX2" fmla="*/ 20231 w 1011750"/>
              <a:gd name="connsiteY2" fmla="*/ 728141 h 1195196"/>
              <a:gd name="connsiteX3" fmla="*/ 456067 w 1011750"/>
              <a:gd name="connsiteY3" fmla="*/ 1172522 h 1195196"/>
              <a:gd name="connsiteX4" fmla="*/ 789353 w 1011750"/>
              <a:gd name="connsiteY4" fmla="*/ 1078518 h 1195196"/>
              <a:gd name="connsiteX5" fmla="*/ 1002998 w 1011750"/>
              <a:gd name="connsiteY5" fmla="*/ 634137 h 1195196"/>
              <a:gd name="connsiteX6" fmla="*/ 934631 w 1011750"/>
              <a:gd name="connsiteY6" fmla="*/ 138481 h 1195196"/>
              <a:gd name="connsiteX7" fmla="*/ 567162 w 1011750"/>
              <a:gd name="connsiteY7" fmla="*/ 1748 h 119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1750" h="1195196">
                <a:moveTo>
                  <a:pt x="567162" y="1748"/>
                </a:moveTo>
                <a:cubicBezTo>
                  <a:pt x="431854" y="13142"/>
                  <a:pt x="213936" y="85782"/>
                  <a:pt x="122781" y="206847"/>
                </a:cubicBezTo>
                <a:cubicBezTo>
                  <a:pt x="31626" y="327912"/>
                  <a:pt x="-35317" y="567195"/>
                  <a:pt x="20231" y="728141"/>
                </a:cubicBezTo>
                <a:cubicBezTo>
                  <a:pt x="75779" y="889087"/>
                  <a:pt x="327880" y="1114126"/>
                  <a:pt x="456067" y="1172522"/>
                </a:cubicBezTo>
                <a:cubicBezTo>
                  <a:pt x="584254" y="1230918"/>
                  <a:pt x="698198" y="1168249"/>
                  <a:pt x="789353" y="1078518"/>
                </a:cubicBezTo>
                <a:cubicBezTo>
                  <a:pt x="880508" y="988787"/>
                  <a:pt x="978785" y="790810"/>
                  <a:pt x="1002998" y="634137"/>
                </a:cubicBezTo>
                <a:cubicBezTo>
                  <a:pt x="1027211" y="477464"/>
                  <a:pt x="1000149" y="242455"/>
                  <a:pt x="934631" y="138481"/>
                </a:cubicBezTo>
                <a:cubicBezTo>
                  <a:pt x="869113" y="34507"/>
                  <a:pt x="702470" y="-9646"/>
                  <a:pt x="567162" y="174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smtClean="0"/>
              <a:t>t</a:t>
            </a:r>
            <a:endParaRPr lang="nb-NO" sz="2800" dirty="0"/>
          </a:p>
        </p:txBody>
      </p:sp>
      <p:sp>
        <p:nvSpPr>
          <p:cNvPr id="20" name="Freeform 19"/>
          <p:cNvSpPr/>
          <p:nvPr/>
        </p:nvSpPr>
        <p:spPr>
          <a:xfrm>
            <a:off x="7076806" y="4020262"/>
            <a:ext cx="1196411" cy="965675"/>
          </a:xfrm>
          <a:custGeom>
            <a:avLst/>
            <a:gdLst>
              <a:gd name="connsiteX0" fmla="*/ 1196411 w 1196411"/>
              <a:gd name="connsiteY0" fmla="*/ 324740 h 965675"/>
              <a:gd name="connsiteX1" fmla="*/ 1196411 w 1196411"/>
              <a:gd name="connsiteY1" fmla="*/ 324740 h 965675"/>
              <a:gd name="connsiteX2" fmla="*/ 1093861 w 1196411"/>
              <a:gd name="connsiteY2" fmla="*/ 256374 h 965675"/>
              <a:gd name="connsiteX3" fmla="*/ 991312 w 1196411"/>
              <a:gd name="connsiteY3" fmla="*/ 170916 h 965675"/>
              <a:gd name="connsiteX4" fmla="*/ 640934 w 1196411"/>
              <a:gd name="connsiteY4" fmla="*/ 17092 h 965675"/>
              <a:gd name="connsiteX5" fmla="*/ 546931 w 1196411"/>
              <a:gd name="connsiteY5" fmla="*/ 0 h 965675"/>
              <a:gd name="connsiteX6" fmla="*/ 264919 w 1196411"/>
              <a:gd name="connsiteY6" fmla="*/ 153825 h 965675"/>
              <a:gd name="connsiteX7" fmla="*/ 222190 w 1196411"/>
              <a:gd name="connsiteY7" fmla="*/ 222191 h 965675"/>
              <a:gd name="connsiteX8" fmla="*/ 205099 w 1196411"/>
              <a:gd name="connsiteY8" fmla="*/ 256374 h 965675"/>
              <a:gd name="connsiteX9" fmla="*/ 0 w 1196411"/>
              <a:gd name="connsiteY9" fmla="*/ 640935 h 965675"/>
              <a:gd name="connsiteX10" fmla="*/ 153824 w 1196411"/>
              <a:gd name="connsiteY10" fmla="*/ 871671 h 965675"/>
              <a:gd name="connsiteX11" fmla="*/ 606751 w 1196411"/>
              <a:gd name="connsiteY11" fmla="*/ 957129 h 965675"/>
              <a:gd name="connsiteX12" fmla="*/ 999858 w 1196411"/>
              <a:gd name="connsiteY12" fmla="*/ 965675 h 965675"/>
              <a:gd name="connsiteX13" fmla="*/ 1196411 w 1196411"/>
              <a:gd name="connsiteY13" fmla="*/ 324740 h 96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6411" h="965675">
                <a:moveTo>
                  <a:pt x="1196411" y="324740"/>
                </a:moveTo>
                <a:lnTo>
                  <a:pt x="1196411" y="324740"/>
                </a:lnTo>
                <a:cubicBezTo>
                  <a:pt x="1162228" y="301951"/>
                  <a:pt x="1126728" y="281024"/>
                  <a:pt x="1093861" y="256374"/>
                </a:cubicBezTo>
                <a:cubicBezTo>
                  <a:pt x="1058264" y="229676"/>
                  <a:pt x="991312" y="170916"/>
                  <a:pt x="991312" y="170916"/>
                </a:cubicBezTo>
                <a:lnTo>
                  <a:pt x="640934" y="17092"/>
                </a:lnTo>
                <a:lnTo>
                  <a:pt x="546931" y="0"/>
                </a:lnTo>
                <a:lnTo>
                  <a:pt x="264919" y="153825"/>
                </a:lnTo>
                <a:cubicBezTo>
                  <a:pt x="250676" y="176614"/>
                  <a:pt x="235731" y="198978"/>
                  <a:pt x="222190" y="222191"/>
                </a:cubicBezTo>
                <a:cubicBezTo>
                  <a:pt x="215771" y="233195"/>
                  <a:pt x="205099" y="256374"/>
                  <a:pt x="205099" y="256374"/>
                </a:cubicBezTo>
                <a:lnTo>
                  <a:pt x="0" y="640935"/>
                </a:lnTo>
                <a:lnTo>
                  <a:pt x="153824" y="871671"/>
                </a:lnTo>
                <a:lnTo>
                  <a:pt x="606751" y="957129"/>
                </a:lnTo>
                <a:lnTo>
                  <a:pt x="999858" y="965675"/>
                </a:lnTo>
                <a:lnTo>
                  <a:pt x="1196411" y="32474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smtClean="0"/>
              <a:t>t</a:t>
            </a:r>
            <a:endParaRPr lang="nb-NO" sz="28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555776" y="3284984"/>
            <a:ext cx="421385" cy="50405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779912" y="3429000"/>
            <a:ext cx="159659" cy="59126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772381" y="3429000"/>
            <a:ext cx="159659" cy="59126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708485" y="3429000"/>
            <a:ext cx="303675" cy="50405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879669" y="3356992"/>
            <a:ext cx="500643" cy="66327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Brace 32"/>
          <p:cNvSpPr/>
          <p:nvPr/>
        </p:nvSpPr>
        <p:spPr>
          <a:xfrm rot="5400000">
            <a:off x="4572000" y="1700807"/>
            <a:ext cx="468747" cy="759615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203848" y="5805264"/>
                <a:ext cx="32242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000" dirty="0" smtClean="0"/>
                  <a:t>Elements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2000" dirty="0" smtClean="0">
                    <a:solidFill>
                      <a:srgbClr val="C00000"/>
                    </a:solidFill>
                  </a:rPr>
                  <a:t> (1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000" b="0" i="0" smtClean="0">
                        <a:solidFill>
                          <a:srgbClr val="C00000"/>
                        </a:solidFill>
                        <a:latin typeface="Cambria Math"/>
                      </a:rPr>
                      <m:t>ϵ</m:t>
                    </m:r>
                  </m:oMath>
                </a14:m>
                <a:r>
                  <a:rPr lang="nb-NO" sz="2000" dirty="0" smtClean="0">
                    <a:solidFill>
                      <a:srgbClr val="C0000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nb-NO" sz="2000" dirty="0" smtClean="0"/>
                  <a:t>variables</a:t>
                </a:r>
                <a:endParaRPr lang="nb-NO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805264"/>
                <a:ext cx="3224216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2083" t="-7576" r="-1326" b="-2575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51520" y="4397042"/>
            <a:ext cx="1219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002060"/>
                </a:solidFill>
              </a:rPr>
              <a:t>Elements:</a:t>
            </a:r>
            <a:endParaRPr lang="nb-NO" sz="20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87624" y="1988840"/>
                <a:ext cx="6976479" cy="3108543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1"/>
                </a:solidFill>
              </a:ln>
              <a:effectLst>
                <a:outerShdw blurRad="317500" sx="102000" sy="102000" algn="ctr" rotWithShape="0">
                  <a:prstClr val="black">
                    <a:alpha val="7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endParaRPr lang="nb-NO" sz="2800" dirty="0" smtClean="0"/>
              </a:p>
              <a:p>
                <a:pPr algn="ctr"/>
                <a:r>
                  <a:rPr lang="nb-NO" sz="2800" dirty="0" smtClean="0"/>
                  <a:t>Solution </a:t>
                </a:r>
                <a:r>
                  <a:rPr lang="nb-NO" sz="2800" dirty="0" err="1" smtClean="0"/>
                  <a:t>budget</a:t>
                </a:r>
                <a:r>
                  <a:rPr lang="nb-NO" sz="28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nb-NO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sz="2800" dirty="0" smtClean="0"/>
                  <a:t> from </a:t>
                </a:r>
                <a:r>
                  <a:rPr lang="nb-NO" sz="2800" dirty="0" err="1" smtClean="0"/>
                  <a:t>each</a:t>
                </a:r>
                <a:r>
                  <a:rPr lang="nb-NO" sz="2800" dirty="0" smtClean="0"/>
                  <a:t> </a:t>
                </a:r>
                <a:r>
                  <a:rPr lang="nb-NO" sz="2800" dirty="0" err="1" smtClean="0"/>
                  <a:t>group</a:t>
                </a:r>
                <a:r>
                  <a:rPr lang="nb-NO" sz="2800" dirty="0" smtClean="0"/>
                  <a:t/>
                </a:r>
                <a:br>
                  <a:rPr lang="nb-NO" sz="2800" dirty="0" smtClean="0"/>
                </a:br>
                <a:endParaRPr lang="nb-NO" sz="2800" dirty="0" smtClean="0"/>
              </a:p>
              <a:p>
                <a:pPr algn="ctr"/>
                <a:r>
                  <a:rPr lang="nb-NO" sz="2800" dirty="0" smtClean="0"/>
                  <a:t>Will force </a:t>
                </a:r>
                <a14:m>
                  <m:oMath xmlns:m="http://schemas.openxmlformats.org/officeDocument/2006/math">
                    <m:r>
                      <a:rPr lang="nb-NO" sz="2800" b="0" i="0" smtClean="0">
                        <a:solidFill>
                          <a:srgbClr val="C00000"/>
                        </a:solidFill>
                        <a:latin typeface="Cambria Math"/>
                      </a:rPr>
                      <m:t>≥</m:t>
                    </m:r>
                    <m:d>
                      <m:dPr>
                        <m:begChr m:val="⌈"/>
                        <m:endChr m:val="⌉"/>
                        <m:ctrlPr>
                          <a:rPr lang="nb-NO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sz="2800" dirty="0" smtClean="0"/>
                  <a:t> from </a:t>
                </a:r>
                <a:r>
                  <a:rPr lang="nb-NO" sz="2800" dirty="0" err="1" smtClean="0"/>
                  <a:t>each</a:t>
                </a:r>
                <a:r>
                  <a:rPr lang="nb-NO" sz="2800" dirty="0" smtClean="0"/>
                  <a:t> </a:t>
                </a:r>
                <a:r>
                  <a:rPr lang="nb-NO" sz="2800" dirty="0" err="1" smtClean="0"/>
                  <a:t>group</a:t>
                </a:r>
                <a:endParaRPr lang="nb-NO" sz="2800" dirty="0" smtClean="0"/>
              </a:p>
              <a:p>
                <a:pPr algn="ctr"/>
                <a:endParaRPr lang="nb-NO" sz="2800" dirty="0"/>
              </a:p>
              <a:p>
                <a:pPr algn="ctr"/>
                <a:r>
                  <a:rPr lang="nb-NO" sz="2800" dirty="0" smtClean="0">
                    <a:sym typeface="Wingdings" panose="05000000000000000000" pitchFamily="2" charset="2"/>
                  </a:rPr>
                  <a:t> </a:t>
                </a:r>
                <a:r>
                  <a:rPr lang="nb-NO" sz="2800" dirty="0" err="1" smtClean="0">
                    <a:sym typeface="Wingdings" panose="05000000000000000000" pitchFamily="2" charset="2"/>
                  </a:rPr>
                  <a:t>Exactly</a:t>
                </a:r>
                <a:r>
                  <a:rPr lang="nb-NO" sz="2800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nb-NO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sz="2800" dirty="0"/>
                  <a:t> from </a:t>
                </a:r>
                <a:r>
                  <a:rPr lang="nb-NO" sz="2800" dirty="0" err="1"/>
                  <a:t>each</a:t>
                </a:r>
                <a:r>
                  <a:rPr lang="nb-NO" sz="2800" dirty="0"/>
                  <a:t> </a:t>
                </a:r>
                <a:r>
                  <a:rPr lang="nb-NO" sz="2800" dirty="0" err="1"/>
                  <a:t>group</a:t>
                </a:r>
                <a:endParaRPr lang="nb-NO" sz="2800" dirty="0" smtClean="0"/>
              </a:p>
              <a:p>
                <a:pPr algn="ctr"/>
                <a:endParaRPr lang="nb-NO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988840"/>
                <a:ext cx="6976479" cy="31085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  <a:effectLst>
                <a:outerShdw blurRad="317500" sx="102000" sy="102000" algn="ctr" rotWithShape="0">
                  <a:prstClr val="black">
                    <a:alpha val="70000"/>
                  </a:prstClr>
                </a:outerShdw>
              </a:effec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331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7" grpId="0" animBg="1"/>
      <p:bldP spid="18" grpId="0" animBg="1"/>
      <p:bldP spid="19" grpId="0" animBg="1"/>
      <p:bldP spid="20" grpId="0" animBg="1"/>
      <p:bldP spid="33" grpId="0" animBg="1"/>
      <p:bldP spid="34" grpId="0"/>
      <p:bldP spid="16" grpId="0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Analyzing</a:t>
            </a:r>
            <a:r>
              <a:rPr lang="nb-NO" dirty="0" smtClean="0"/>
              <a:t> a </a:t>
            </a:r>
            <a:r>
              <a:rPr lang="nb-NO" dirty="0" err="1" smtClean="0"/>
              <a:t>group</a:t>
            </a:r>
            <a:endParaRPr lang="nb-NO" dirty="0"/>
          </a:p>
        </p:txBody>
      </p:sp>
      <p:sp>
        <p:nvSpPr>
          <p:cNvPr id="5" name="Freeform 4"/>
          <p:cNvSpPr/>
          <p:nvPr/>
        </p:nvSpPr>
        <p:spPr>
          <a:xfrm>
            <a:off x="1115616" y="2153590"/>
            <a:ext cx="1190769" cy="1275410"/>
          </a:xfrm>
          <a:custGeom>
            <a:avLst/>
            <a:gdLst>
              <a:gd name="connsiteX0" fmla="*/ 1077523 w 1190769"/>
              <a:gd name="connsiteY0" fmla="*/ 510853 h 1275410"/>
              <a:gd name="connsiteX1" fmla="*/ 1171527 w 1190769"/>
              <a:gd name="connsiteY1" fmla="*/ 66471 h 1275410"/>
              <a:gd name="connsiteX2" fmla="*/ 650234 w 1190769"/>
              <a:gd name="connsiteY2" fmla="*/ 23742 h 1275410"/>
              <a:gd name="connsiteX3" fmla="*/ 103303 w 1190769"/>
              <a:gd name="connsiteY3" fmla="*/ 280116 h 1275410"/>
              <a:gd name="connsiteX4" fmla="*/ 34936 w 1190769"/>
              <a:gd name="connsiteY4" fmla="*/ 938142 h 1275410"/>
              <a:gd name="connsiteX5" fmla="*/ 504955 w 1190769"/>
              <a:gd name="connsiteY5" fmla="*/ 1271428 h 1275410"/>
              <a:gd name="connsiteX6" fmla="*/ 872424 w 1190769"/>
              <a:gd name="connsiteY6" fmla="*/ 1100512 h 1275410"/>
              <a:gd name="connsiteX7" fmla="*/ 1060432 w 1190769"/>
              <a:gd name="connsiteY7" fmla="*/ 784318 h 1275410"/>
              <a:gd name="connsiteX8" fmla="*/ 1068978 w 1190769"/>
              <a:gd name="connsiteY8" fmla="*/ 562127 h 1275410"/>
              <a:gd name="connsiteX9" fmla="*/ 1077523 w 1190769"/>
              <a:gd name="connsiteY9" fmla="*/ 510853 h 127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0769" h="1275410">
                <a:moveTo>
                  <a:pt x="1077523" y="510853"/>
                </a:moveTo>
                <a:cubicBezTo>
                  <a:pt x="1094615" y="428244"/>
                  <a:pt x="1242742" y="147656"/>
                  <a:pt x="1171527" y="66471"/>
                </a:cubicBezTo>
                <a:cubicBezTo>
                  <a:pt x="1100312" y="-14714"/>
                  <a:pt x="828271" y="-11865"/>
                  <a:pt x="650234" y="23742"/>
                </a:cubicBezTo>
                <a:cubicBezTo>
                  <a:pt x="472197" y="59349"/>
                  <a:pt x="205853" y="127716"/>
                  <a:pt x="103303" y="280116"/>
                </a:cubicBezTo>
                <a:cubicBezTo>
                  <a:pt x="753" y="432516"/>
                  <a:pt x="-32006" y="772923"/>
                  <a:pt x="34936" y="938142"/>
                </a:cubicBezTo>
                <a:cubicBezTo>
                  <a:pt x="101878" y="1103361"/>
                  <a:pt x="365374" y="1244366"/>
                  <a:pt x="504955" y="1271428"/>
                </a:cubicBezTo>
                <a:cubicBezTo>
                  <a:pt x="644536" y="1298490"/>
                  <a:pt x="779844" y="1181697"/>
                  <a:pt x="872424" y="1100512"/>
                </a:cubicBezTo>
                <a:cubicBezTo>
                  <a:pt x="965003" y="1019327"/>
                  <a:pt x="1027673" y="874049"/>
                  <a:pt x="1060432" y="784318"/>
                </a:cubicBezTo>
                <a:cubicBezTo>
                  <a:pt x="1093191" y="694587"/>
                  <a:pt x="1061856" y="609129"/>
                  <a:pt x="1068978" y="562127"/>
                </a:cubicBezTo>
                <a:cubicBezTo>
                  <a:pt x="1076099" y="515125"/>
                  <a:pt x="1060431" y="593462"/>
                  <a:pt x="1077523" y="51085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Freeform 6"/>
          <p:cNvSpPr/>
          <p:nvPr/>
        </p:nvSpPr>
        <p:spPr>
          <a:xfrm>
            <a:off x="971600" y="3897505"/>
            <a:ext cx="1544238" cy="1744263"/>
          </a:xfrm>
          <a:custGeom>
            <a:avLst/>
            <a:gdLst>
              <a:gd name="connsiteX0" fmla="*/ 1409536 w 1544238"/>
              <a:gd name="connsiteY0" fmla="*/ 460850 h 1744263"/>
              <a:gd name="connsiteX1" fmla="*/ 1383899 w 1544238"/>
              <a:gd name="connsiteY1" fmla="*/ 401030 h 1744263"/>
              <a:gd name="connsiteX2" fmla="*/ 982247 w 1544238"/>
              <a:gd name="connsiteY2" fmla="*/ 67744 h 1744263"/>
              <a:gd name="connsiteX3" fmla="*/ 324220 w 1544238"/>
              <a:gd name="connsiteY3" fmla="*/ 42106 h 1744263"/>
              <a:gd name="connsiteX4" fmla="*/ 8026 w 1544238"/>
              <a:gd name="connsiteY4" fmla="*/ 537762 h 1744263"/>
              <a:gd name="connsiteX5" fmla="*/ 136213 w 1544238"/>
              <a:gd name="connsiteY5" fmla="*/ 1409433 h 1744263"/>
              <a:gd name="connsiteX6" fmla="*/ 580594 w 1544238"/>
              <a:gd name="connsiteY6" fmla="*/ 1742719 h 1744263"/>
              <a:gd name="connsiteX7" fmla="*/ 1212983 w 1544238"/>
              <a:gd name="connsiteY7" fmla="*/ 1520529 h 1744263"/>
              <a:gd name="connsiteX8" fmla="*/ 1512086 w 1544238"/>
              <a:gd name="connsiteY8" fmla="*/ 1212880 h 1744263"/>
              <a:gd name="connsiteX9" fmla="*/ 1529177 w 1544238"/>
              <a:gd name="connsiteY9" fmla="*/ 614674 h 1744263"/>
              <a:gd name="connsiteX10" fmla="*/ 1409536 w 1544238"/>
              <a:gd name="connsiteY10" fmla="*/ 460850 h 174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4238" h="1744263">
                <a:moveTo>
                  <a:pt x="1409536" y="460850"/>
                </a:moveTo>
                <a:cubicBezTo>
                  <a:pt x="1385323" y="425243"/>
                  <a:pt x="1455114" y="466548"/>
                  <a:pt x="1383899" y="401030"/>
                </a:cubicBezTo>
                <a:cubicBezTo>
                  <a:pt x="1312684" y="335512"/>
                  <a:pt x="1158860" y="127565"/>
                  <a:pt x="982247" y="67744"/>
                </a:cubicBezTo>
                <a:cubicBezTo>
                  <a:pt x="805634" y="7923"/>
                  <a:pt x="486590" y="-36230"/>
                  <a:pt x="324220" y="42106"/>
                </a:cubicBezTo>
                <a:cubicBezTo>
                  <a:pt x="161850" y="120442"/>
                  <a:pt x="39360" y="309874"/>
                  <a:pt x="8026" y="537762"/>
                </a:cubicBezTo>
                <a:cubicBezTo>
                  <a:pt x="-23308" y="765650"/>
                  <a:pt x="40785" y="1208607"/>
                  <a:pt x="136213" y="1409433"/>
                </a:cubicBezTo>
                <a:cubicBezTo>
                  <a:pt x="231641" y="1610259"/>
                  <a:pt x="401132" y="1724203"/>
                  <a:pt x="580594" y="1742719"/>
                </a:cubicBezTo>
                <a:cubicBezTo>
                  <a:pt x="760056" y="1761235"/>
                  <a:pt x="1057734" y="1608835"/>
                  <a:pt x="1212983" y="1520529"/>
                </a:cubicBezTo>
                <a:cubicBezTo>
                  <a:pt x="1368232" y="1432223"/>
                  <a:pt x="1459387" y="1363856"/>
                  <a:pt x="1512086" y="1212880"/>
                </a:cubicBezTo>
                <a:cubicBezTo>
                  <a:pt x="1564785" y="1061904"/>
                  <a:pt x="1539147" y="741437"/>
                  <a:pt x="1529177" y="614674"/>
                </a:cubicBezTo>
                <a:cubicBezTo>
                  <a:pt x="1519207" y="487911"/>
                  <a:pt x="1433749" y="496457"/>
                  <a:pt x="1409536" y="46085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611560" y="1628800"/>
            <a:ext cx="2706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Group </a:t>
            </a:r>
            <a:r>
              <a:rPr lang="nb-NO" sz="2400" dirty="0" err="1" smtClean="0"/>
              <a:t>of</a:t>
            </a:r>
            <a:r>
              <a:rPr lang="nb-NO" sz="2400" dirty="0" smtClean="0"/>
              <a:t> </a:t>
            </a:r>
            <a:r>
              <a:rPr lang="nb-NO" sz="2400" dirty="0" smtClean="0">
                <a:solidFill>
                  <a:srgbClr val="C00000"/>
                </a:solidFill>
              </a:rPr>
              <a:t>g</a:t>
            </a:r>
            <a:r>
              <a:rPr lang="nb-NO" sz="2400" dirty="0" smtClean="0"/>
              <a:t> variables</a:t>
            </a:r>
            <a:endParaRPr lang="nb-NO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83901" y="5703639"/>
            <a:ext cx="2691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Group </a:t>
            </a:r>
            <a:r>
              <a:rPr lang="nb-NO" sz="2400" dirty="0" err="1" smtClean="0"/>
              <a:t>of</a:t>
            </a:r>
            <a:r>
              <a:rPr lang="nb-NO" sz="2400" dirty="0" smtClean="0"/>
              <a:t> </a:t>
            </a:r>
            <a:r>
              <a:rPr lang="nb-NO" sz="2400" dirty="0" smtClean="0">
                <a:solidFill>
                  <a:srgbClr val="C00000"/>
                </a:solidFill>
              </a:rPr>
              <a:t>t</a:t>
            </a:r>
            <a:r>
              <a:rPr lang="nb-NO" sz="2400" dirty="0" smtClean="0"/>
              <a:t> elements</a:t>
            </a:r>
            <a:endParaRPr lang="nb-NO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59832" y="2473732"/>
            <a:ext cx="4144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solidFill>
                  <a:srgbClr val="C00000"/>
                </a:solidFill>
              </a:rPr>
              <a:t>2</a:t>
            </a:r>
            <a:r>
              <a:rPr lang="nb-NO" sz="2800" baseline="30000" dirty="0" smtClean="0">
                <a:solidFill>
                  <a:srgbClr val="C00000"/>
                </a:solidFill>
              </a:rPr>
              <a:t>g</a:t>
            </a:r>
            <a:r>
              <a:rPr lang="nb-NO" sz="2800" dirty="0" smtClean="0"/>
              <a:t> </a:t>
            </a:r>
            <a:r>
              <a:rPr lang="nb-NO" sz="2800" dirty="0" err="1" smtClean="0"/>
              <a:t>assignments</a:t>
            </a:r>
            <a:r>
              <a:rPr lang="nb-NO" sz="2800" dirty="0" smtClean="0"/>
              <a:t> to variables</a:t>
            </a:r>
            <a:endParaRPr lang="nb-NO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59832" y="4249256"/>
                <a:ext cx="5040739" cy="1195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nb-NO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d>
                              <m:dPr>
                                <m:begChr m:val="⌈"/>
                                <m:endChr m:val="⌉"/>
                                <m:ctrlPr>
                                  <a:rPr lang="nb-NO" sz="28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skw"/>
                                    <m:ctrlPr>
                                      <a:rPr lang="nb-NO" sz="28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nb-NO" sz="28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nb-NO" sz="28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nb-NO" sz="2800" dirty="0" smtClean="0"/>
                  <a:t> </a:t>
                </a:r>
                <a:r>
                  <a:rPr lang="nb-NO" sz="2800" dirty="0" err="1" smtClean="0"/>
                  <a:t>subsets</a:t>
                </a:r>
                <a:r>
                  <a:rPr lang="nb-NO" sz="2800" dirty="0" smtClean="0"/>
                  <a:t> </a:t>
                </a:r>
                <a:r>
                  <a:rPr lang="nb-NO" sz="2800" dirty="0" err="1" smtClean="0"/>
                  <a:t>of</a:t>
                </a:r>
                <a:r>
                  <a:rPr lang="nb-NO" sz="2800" dirty="0" smtClean="0"/>
                  <a:t> elements </a:t>
                </a:r>
                <a:r>
                  <a:rPr lang="nb-NO" sz="2800" dirty="0" err="1" smtClean="0"/>
                  <a:t>of</a:t>
                </a:r>
                <a:r>
                  <a:rPr lang="nb-NO" sz="2800" dirty="0" smtClean="0"/>
                  <a:t> </a:t>
                </a:r>
                <a:r>
                  <a:rPr lang="nb-NO" sz="2800" dirty="0" err="1" smtClean="0"/>
                  <a:t>size</a:t>
                </a:r>
                <a:endParaRPr lang="nb-NO" sz="2800" dirty="0" smtClean="0"/>
              </a:p>
              <a:p>
                <a:r>
                  <a:rPr lang="nb-NO" sz="2800" dirty="0" err="1" smtClean="0"/>
                  <a:t>exactly</a:t>
                </a:r>
                <a:r>
                  <a:rPr lang="nb-NO" sz="28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nb-NO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sz="2800" dirty="0" smtClean="0"/>
                  <a:t>.</a:t>
                </a:r>
                <a:endParaRPr lang="nb-NO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249256"/>
                <a:ext cx="5040739" cy="1195968"/>
              </a:xfrm>
              <a:prstGeom prst="rect">
                <a:avLst/>
              </a:prstGeom>
              <a:blipFill rotWithShape="1">
                <a:blip r:embed="rId2"/>
                <a:stretch>
                  <a:fillRect l="-2539" r="-1572" b="-1377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4860032" y="3068960"/>
            <a:ext cx="0" cy="1180296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76056" y="3356992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 smtClean="0"/>
              <a:t>Injection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49548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/>
      <p:bldP spid="11" grpId="0"/>
      <p:bldP spid="1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SAT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41297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</a:rPr>
                  <a:t>Input: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 </a:t>
                </a:r>
                <a:r>
                  <a:rPr lang="nb-NO" dirty="0" err="1" smtClean="0"/>
                  <a:t>Formula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𝜓</m:t>
                    </m:r>
                  </m:oMath>
                </a14:m>
                <a:r>
                  <a:rPr lang="nb-NO" dirty="0" smtClean="0"/>
                  <a:t> </a:t>
                </a:r>
                <a:r>
                  <a:rPr lang="nb-NO" dirty="0" err="1" smtClean="0"/>
                  <a:t>with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m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clauses</a:t>
                </a:r>
                <a:r>
                  <a:rPr lang="nb-NO" dirty="0" smtClean="0"/>
                  <a:t> over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boolean</a:t>
                </a:r>
                <a:r>
                  <a:rPr lang="nb-NO" dirty="0" smtClean="0"/>
                  <a:t> variables.</a:t>
                </a:r>
              </a:p>
              <a:p>
                <a:pPr marL="0" indent="0">
                  <a:buNone/>
                </a:pPr>
                <a:r>
                  <a:rPr lang="nb-NO" b="1" dirty="0" err="1" smtClean="0">
                    <a:solidFill>
                      <a:srgbClr val="002060"/>
                    </a:solidFill>
                  </a:rPr>
                  <a:t>Question</a:t>
                </a:r>
                <a:r>
                  <a:rPr lang="nb-NO" b="1" dirty="0" smtClean="0">
                    <a:solidFill>
                      <a:srgbClr val="002060"/>
                    </a:solidFill>
                  </a:rPr>
                  <a:t>: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 </a:t>
                </a:r>
                <a:r>
                  <a:rPr lang="nb-NO" dirty="0" err="1" smtClean="0"/>
                  <a:t>Does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there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exist</a:t>
                </a:r>
                <a:r>
                  <a:rPr lang="nb-NO" dirty="0" smtClean="0"/>
                  <a:t> an </a:t>
                </a:r>
                <a:r>
                  <a:rPr lang="nb-NO" dirty="0" err="1" smtClean="0"/>
                  <a:t>assignment</a:t>
                </a:r>
                <a:r>
                  <a:rPr lang="nb-NO" dirty="0" smtClean="0"/>
                  <a:t> to </a:t>
                </a:r>
                <a:r>
                  <a:rPr lang="nb-NO" dirty="0" err="1" smtClean="0"/>
                  <a:t>the</a:t>
                </a:r>
                <a:r>
                  <a:rPr lang="nb-NO" dirty="0" smtClean="0"/>
                  <a:t> variables </a:t>
                </a:r>
                <a:r>
                  <a:rPr lang="nb-NO" dirty="0" err="1" smtClean="0"/>
                  <a:t>that</a:t>
                </a:r>
                <a:r>
                  <a:rPr lang="nb-NO" dirty="0" smtClean="0"/>
                  <a:t> </a:t>
                </a:r>
                <a:r>
                  <a:rPr lang="nb-NO" dirty="0" err="1" smtClean="0">
                    <a:solidFill>
                      <a:srgbClr val="C00000"/>
                    </a:solidFill>
                  </a:rPr>
                  <a:t>satisfies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:r>
                  <a:rPr lang="nb-NO" dirty="0" smtClean="0"/>
                  <a:t>all </a:t>
                </a:r>
                <a:r>
                  <a:rPr lang="nb-NO" dirty="0" err="1" smtClean="0"/>
                  <a:t>clauses</a:t>
                </a:r>
                <a:r>
                  <a:rPr lang="nb-NO" dirty="0" smtClean="0"/>
                  <a:t>?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>
                    <a:solidFill>
                      <a:srgbClr val="C00000"/>
                    </a:solidFill>
                  </a:rPr>
                  <a:t>Note: </a:t>
                </a:r>
                <a:r>
                  <a:rPr lang="nb-NO" dirty="0" smtClean="0"/>
                  <a:t>Input </a:t>
                </a:r>
                <a:r>
                  <a:rPr lang="nb-NO" dirty="0" err="1" smtClean="0"/>
                  <a:t>can</a:t>
                </a:r>
                <a:r>
                  <a:rPr lang="nb-NO" dirty="0" smtClean="0"/>
                  <a:t> have </a:t>
                </a:r>
                <a:r>
                  <a:rPr lang="nb-NO" dirty="0" err="1" smtClean="0"/>
                  <a:t>size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superpolynomial</a:t>
                </a:r>
                <a:r>
                  <a:rPr lang="nb-NO" dirty="0" smtClean="0"/>
                  <a:t> in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dirty="0" smtClean="0"/>
                  <a:t>!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412976"/>
              </a:xfrm>
              <a:blipFill rotWithShape="1">
                <a:blip r:embed="rId2"/>
                <a:stretch>
                  <a:fillRect l="-1852" t="-2147" r="-741" b="-286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907704" y="5271591"/>
            <a:ext cx="5379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Fastest </a:t>
            </a:r>
            <a:r>
              <a:rPr lang="nb-NO" sz="2800" dirty="0" err="1" smtClean="0"/>
              <a:t>algorithm</a:t>
            </a:r>
            <a:r>
              <a:rPr lang="nb-NO" sz="2800" dirty="0" smtClean="0"/>
              <a:t> for </a:t>
            </a:r>
            <a:r>
              <a:rPr lang="nb-NO" sz="2800" dirty="0" smtClean="0">
                <a:solidFill>
                  <a:srgbClr val="002060"/>
                </a:solidFill>
              </a:rPr>
              <a:t>SAT</a:t>
            </a:r>
            <a:r>
              <a:rPr lang="nb-NO" sz="2800" dirty="0" smtClean="0"/>
              <a:t>: </a:t>
            </a:r>
            <a:r>
              <a:rPr lang="nb-NO" sz="2800" dirty="0" smtClean="0">
                <a:solidFill>
                  <a:srgbClr val="C00000"/>
                </a:solidFill>
              </a:rPr>
              <a:t>2</a:t>
            </a:r>
            <a:r>
              <a:rPr lang="nb-NO" sz="2800" baseline="30000" dirty="0" smtClean="0">
                <a:solidFill>
                  <a:srgbClr val="C00000"/>
                </a:solidFill>
              </a:rPr>
              <a:t>n</a:t>
            </a:r>
            <a:r>
              <a:rPr lang="nb-NO" sz="2800" dirty="0" smtClean="0">
                <a:solidFill>
                  <a:srgbClr val="C00000"/>
                </a:solidFill>
              </a:rPr>
              <a:t>poly(m)</a:t>
            </a:r>
            <a:endParaRPr lang="nb-NO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38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nb-NO" dirty="0" err="1" smtClean="0"/>
                  <a:t>Forcing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solution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dirty="0" smtClean="0"/>
                  <a:t> </a:t>
                </a:r>
                <a:r>
                  <a:rPr lang="nb-NO" dirty="0" err="1" smtClean="0"/>
                  <a:t>vertices</a:t>
                </a:r>
                <a:r>
                  <a:rPr lang="nb-NO" dirty="0" smtClean="0"/>
                  <a:t> </a:t>
                </a:r>
                <a:br>
                  <a:rPr lang="nb-NO" dirty="0" smtClean="0"/>
                </a:br>
                <a:r>
                  <a:rPr lang="nb-NO" dirty="0" smtClean="0"/>
                  <a:t>in a </a:t>
                </a:r>
                <a:r>
                  <a:rPr lang="nb-NO" dirty="0" err="1" smtClean="0"/>
                  <a:t>group</a:t>
                </a:r>
                <a:r>
                  <a:rPr lang="nb-NO" dirty="0" smtClean="0"/>
                  <a:t>? </a:t>
                </a:r>
                <a:endParaRPr lang="nb-NO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7021" b="-2978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99592" y="2073042"/>
                <a:ext cx="71338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err="1" smtClean="0"/>
                  <a:t>Add</a:t>
                </a:r>
                <a:r>
                  <a:rPr lang="nb-NO" sz="2400" dirty="0" smtClean="0"/>
                  <a:t> all </a:t>
                </a:r>
                <a:r>
                  <a:rPr lang="nb-NO" sz="2400" dirty="0" err="1" smtClean="0"/>
                  <a:t>subsets</a:t>
                </a:r>
                <a:r>
                  <a:rPr lang="nb-NO" sz="2400" dirty="0" smtClean="0"/>
                  <a:t> </a:t>
                </a:r>
                <a:r>
                  <a:rPr lang="nb-NO" sz="2400" dirty="0" err="1" smtClean="0"/>
                  <a:t>of</a:t>
                </a:r>
                <a:r>
                  <a:rPr lang="nb-NO" sz="2400" dirty="0" smtClean="0"/>
                  <a:t> </a:t>
                </a:r>
                <a:r>
                  <a:rPr lang="nb-NO" sz="2400" dirty="0" err="1" smtClean="0"/>
                  <a:t>the</a:t>
                </a:r>
                <a:r>
                  <a:rPr lang="nb-NO" sz="2400" dirty="0" smtClean="0"/>
                  <a:t> </a:t>
                </a:r>
                <a:r>
                  <a:rPr lang="nb-NO" sz="2400" dirty="0" err="1" smtClean="0"/>
                  <a:t>group</a:t>
                </a:r>
                <a:r>
                  <a:rPr lang="nb-NO" sz="2400" dirty="0" smtClean="0"/>
                  <a:t> </a:t>
                </a:r>
                <a:r>
                  <a:rPr lang="nb-NO" sz="2400" dirty="0" err="1" smtClean="0"/>
                  <a:t>of</a:t>
                </a:r>
                <a:r>
                  <a:rPr lang="nb-NO" sz="2400" dirty="0" smtClean="0"/>
                  <a:t> </a:t>
                </a:r>
                <a:r>
                  <a:rPr lang="nb-NO" sz="2400" dirty="0" err="1" smtClean="0"/>
                  <a:t>size</a:t>
                </a:r>
                <a:r>
                  <a:rPr lang="nb-NO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nb-NO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sz="24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b-NO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sz="2400" dirty="0" smtClean="0"/>
                  <a:t> to </a:t>
                </a:r>
                <a:r>
                  <a:rPr lang="nb-NO" sz="2400" dirty="0" err="1" smtClean="0"/>
                  <a:t>the</a:t>
                </a:r>
                <a:r>
                  <a:rPr lang="nb-NO" sz="2400" dirty="0" smtClean="0"/>
                  <a:t> </a:t>
                </a:r>
                <a:r>
                  <a:rPr lang="nb-NO" sz="2400" dirty="0" err="1" smtClean="0"/>
                  <a:t>family</a:t>
                </a:r>
                <a:r>
                  <a:rPr lang="nb-NO" sz="2400" dirty="0" smtClean="0"/>
                  <a:t>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F</a:t>
                </a:r>
                <a:r>
                  <a:rPr lang="nb-NO" sz="2400" dirty="0" smtClean="0"/>
                  <a:t>. </a:t>
                </a:r>
                <a:endParaRPr lang="nb-NO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073042"/>
                <a:ext cx="713381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368" t="-123684" r="-342" b="-19210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95902" y="3513202"/>
                <a:ext cx="461293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b-NO" sz="2400" dirty="0" smtClean="0"/>
                  <a:t>Any </a:t>
                </a:r>
                <a:r>
                  <a:rPr lang="nb-NO" sz="2400" dirty="0" err="1" smtClean="0"/>
                  <a:t>set</a:t>
                </a:r>
                <a:r>
                  <a:rPr lang="nb-NO" sz="2400" dirty="0" smtClean="0"/>
                  <a:t> </a:t>
                </a:r>
                <a:r>
                  <a:rPr lang="nb-NO" sz="2400" dirty="0" err="1" smtClean="0"/>
                  <a:t>that</a:t>
                </a:r>
                <a:r>
                  <a:rPr lang="nb-NO" sz="2400" dirty="0" smtClean="0"/>
                  <a:t> </a:t>
                </a:r>
                <a:r>
                  <a:rPr lang="nb-NO" sz="2400" dirty="0" err="1" smtClean="0"/>
                  <a:t>picks</a:t>
                </a:r>
                <a:r>
                  <a:rPr lang="nb-NO" sz="2400" dirty="0" smtClean="0"/>
                  <a:t> less </a:t>
                </a:r>
                <a:r>
                  <a:rPr lang="nb-NO" sz="2400" dirty="0" err="1" smtClean="0"/>
                  <a:t>than</a:t>
                </a:r>
                <a:r>
                  <a:rPr lang="nb-NO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nb-NO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b-NO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nb-NO" sz="2400" dirty="0" smtClean="0"/>
              </a:p>
              <a:p>
                <a:pPr algn="ctr"/>
                <a:r>
                  <a:rPr lang="nb-NO" sz="2400" dirty="0" smtClean="0"/>
                  <a:t>elements </a:t>
                </a:r>
                <a:r>
                  <a:rPr lang="nb-NO" sz="2400" dirty="0" err="1" smtClean="0"/>
                  <a:t>the</a:t>
                </a:r>
                <a:r>
                  <a:rPr lang="nb-NO" sz="2400" dirty="0" smtClean="0"/>
                  <a:t> </a:t>
                </a:r>
                <a:r>
                  <a:rPr lang="nb-NO" sz="2400" dirty="0" err="1" smtClean="0"/>
                  <a:t>group</a:t>
                </a:r>
                <a:r>
                  <a:rPr lang="nb-NO" sz="2400" dirty="0" smtClean="0"/>
                  <a:t> misses a </a:t>
                </a:r>
                <a:r>
                  <a:rPr lang="nb-NO" sz="2400" dirty="0" err="1" smtClean="0"/>
                  <a:t>guard</a:t>
                </a:r>
                <a:r>
                  <a:rPr lang="nb-NO" sz="2400" dirty="0" smtClean="0"/>
                  <a:t>.</a:t>
                </a:r>
                <a:endParaRPr lang="nb-NO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902" y="3513202"/>
                <a:ext cx="4612930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585" t="-68613" r="-9247" b="-6204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91517" y="4665330"/>
                <a:ext cx="595727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b-NO" sz="2400" dirty="0" err="1" smtClean="0"/>
                  <a:t>Any</a:t>
                </a:r>
                <a:r>
                  <a:rPr lang="nb-NO" sz="2400" dirty="0" smtClean="0"/>
                  <a:t> </a:t>
                </a:r>
                <a:r>
                  <a:rPr lang="nb-NO" sz="2400" dirty="0" err="1" smtClean="0"/>
                  <a:t>set</a:t>
                </a:r>
                <a:r>
                  <a:rPr lang="nb-NO" sz="2400" dirty="0" smtClean="0"/>
                  <a:t> </a:t>
                </a:r>
                <a:r>
                  <a:rPr lang="nb-NO" sz="2400" dirty="0" err="1" smtClean="0"/>
                  <a:t>that</a:t>
                </a:r>
                <a:r>
                  <a:rPr lang="nb-NO" sz="2400" dirty="0" smtClean="0"/>
                  <a:t> </a:t>
                </a:r>
                <a:r>
                  <a:rPr lang="nb-NO" sz="2400" dirty="0" err="1" smtClean="0"/>
                  <a:t>picks</a:t>
                </a:r>
                <a:r>
                  <a:rPr lang="nb-NO" sz="2400" dirty="0" smtClean="0"/>
                  <a:t> at </a:t>
                </a:r>
                <a:r>
                  <a:rPr lang="nb-NO" sz="2400" dirty="0" err="1" smtClean="0"/>
                  <a:t>least</a:t>
                </a:r>
                <a:r>
                  <a:rPr lang="nb-NO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nb-NO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b-NO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sz="2400" dirty="0" smtClean="0"/>
                  <a:t> elements from </a:t>
                </a:r>
                <a:br>
                  <a:rPr lang="nb-NO" sz="2400" dirty="0" smtClean="0"/>
                </a:br>
                <a:r>
                  <a:rPr lang="nb-NO" sz="2400" dirty="0" err="1" smtClean="0"/>
                  <a:t>each</a:t>
                </a:r>
                <a:r>
                  <a:rPr lang="nb-NO" sz="2400" dirty="0" smtClean="0"/>
                  <a:t> </a:t>
                </a:r>
                <a:r>
                  <a:rPr lang="nb-NO" sz="2400" dirty="0" err="1" smtClean="0"/>
                  <a:t>group</a:t>
                </a:r>
                <a:r>
                  <a:rPr lang="nb-NO" sz="2400" dirty="0"/>
                  <a:t> </a:t>
                </a:r>
                <a:r>
                  <a:rPr lang="nb-NO" sz="2400" dirty="0" smtClean="0"/>
                  <a:t>hits all </a:t>
                </a:r>
                <a:r>
                  <a:rPr lang="nb-NO" sz="2400" dirty="0" err="1" smtClean="0"/>
                  <a:t>the</a:t>
                </a:r>
                <a:r>
                  <a:rPr lang="nb-NO" sz="2400" dirty="0" smtClean="0"/>
                  <a:t> </a:t>
                </a:r>
                <a:r>
                  <a:rPr lang="nb-NO" sz="2400" dirty="0" err="1" smtClean="0"/>
                  <a:t>guards</a:t>
                </a:r>
                <a:endParaRPr lang="nb-NO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517" y="4665330"/>
                <a:ext cx="5957273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1125" t="-68613" r="-1022" b="-6204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676376" y="2835513"/>
            <a:ext cx="3407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Lets </a:t>
            </a:r>
            <a:r>
              <a:rPr lang="nb-NO" sz="2400" dirty="0" err="1" smtClean="0"/>
              <a:t>call</a:t>
            </a:r>
            <a:r>
              <a:rPr lang="nb-NO" sz="2400" dirty="0" smtClean="0"/>
              <a:t> </a:t>
            </a:r>
            <a:r>
              <a:rPr lang="nb-NO" sz="2400" dirty="0" err="1" smtClean="0"/>
              <a:t>these</a:t>
            </a:r>
            <a:r>
              <a:rPr lang="nb-NO" sz="2400" dirty="0" smtClean="0"/>
              <a:t> </a:t>
            </a:r>
            <a:r>
              <a:rPr lang="nb-NO" sz="2400" dirty="0" err="1" smtClean="0"/>
              <a:t>sets</a:t>
            </a:r>
            <a:r>
              <a:rPr lang="nb-NO" sz="2400" dirty="0" smtClean="0"/>
              <a:t> </a:t>
            </a:r>
            <a:r>
              <a:rPr lang="nb-NO" sz="2400" dirty="0" err="1" smtClean="0">
                <a:solidFill>
                  <a:srgbClr val="FF0000"/>
                </a:solidFill>
              </a:rPr>
              <a:t>guards</a:t>
            </a:r>
            <a:endParaRPr lang="nb-NO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80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067944" y="2691925"/>
            <a:ext cx="1743342" cy="769122"/>
          </a:xfrm>
          <a:custGeom>
            <a:avLst/>
            <a:gdLst>
              <a:gd name="connsiteX0" fmla="*/ 1384419 w 1743342"/>
              <a:gd name="connsiteY0" fmla="*/ 324740 h 769122"/>
              <a:gd name="connsiteX1" fmla="*/ 1743342 w 1743342"/>
              <a:gd name="connsiteY1" fmla="*/ 205099 h 769122"/>
              <a:gd name="connsiteX2" fmla="*/ 1350235 w 1743342"/>
              <a:gd name="connsiteY2" fmla="*/ 247828 h 769122"/>
              <a:gd name="connsiteX3" fmla="*/ 1392964 w 1743342"/>
              <a:gd name="connsiteY3" fmla="*/ 8546 h 769122"/>
              <a:gd name="connsiteX4" fmla="*/ 1204957 w 1743342"/>
              <a:gd name="connsiteY4" fmla="*/ 179462 h 769122"/>
              <a:gd name="connsiteX5" fmla="*/ 1110953 w 1743342"/>
              <a:gd name="connsiteY5" fmla="*/ 17092 h 769122"/>
              <a:gd name="connsiteX6" fmla="*/ 974220 w 1743342"/>
              <a:gd name="connsiteY6" fmla="*/ 179462 h 769122"/>
              <a:gd name="connsiteX7" fmla="*/ 828942 w 1743342"/>
              <a:gd name="connsiteY7" fmla="*/ 8546 h 769122"/>
              <a:gd name="connsiteX8" fmla="*/ 794759 w 1743342"/>
              <a:gd name="connsiteY8" fmla="*/ 205099 h 769122"/>
              <a:gd name="connsiteX9" fmla="*/ 709301 w 1743342"/>
              <a:gd name="connsiteY9" fmla="*/ 0 h 769122"/>
              <a:gd name="connsiteX10" fmla="*/ 658026 w 1743342"/>
              <a:gd name="connsiteY10" fmla="*/ 230737 h 769122"/>
              <a:gd name="connsiteX11" fmla="*/ 487110 w 1743342"/>
              <a:gd name="connsiteY11" fmla="*/ 25638 h 769122"/>
              <a:gd name="connsiteX12" fmla="*/ 521293 w 1743342"/>
              <a:gd name="connsiteY12" fmla="*/ 213645 h 769122"/>
              <a:gd name="connsiteX13" fmla="*/ 111095 w 1743342"/>
              <a:gd name="connsiteY13" fmla="*/ 68367 h 769122"/>
              <a:gd name="connsiteX14" fmla="*/ 299103 w 1743342"/>
              <a:gd name="connsiteY14" fmla="*/ 273466 h 769122"/>
              <a:gd name="connsiteX15" fmla="*/ 0 w 1743342"/>
              <a:gd name="connsiteY15" fmla="*/ 341832 h 769122"/>
              <a:gd name="connsiteX16" fmla="*/ 239282 w 1743342"/>
              <a:gd name="connsiteY16" fmla="*/ 384561 h 769122"/>
              <a:gd name="connsiteX17" fmla="*/ 85458 w 1743342"/>
              <a:gd name="connsiteY17" fmla="*/ 606752 h 769122"/>
              <a:gd name="connsiteX18" fmla="*/ 333286 w 1743342"/>
              <a:gd name="connsiteY18" fmla="*/ 470019 h 769122"/>
              <a:gd name="connsiteX19" fmla="*/ 333286 w 1743342"/>
              <a:gd name="connsiteY19" fmla="*/ 726393 h 769122"/>
              <a:gd name="connsiteX20" fmla="*/ 461473 w 1743342"/>
              <a:gd name="connsiteY20" fmla="*/ 504202 h 769122"/>
              <a:gd name="connsiteX21" fmla="*/ 512748 w 1743342"/>
              <a:gd name="connsiteY21" fmla="*/ 769122 h 769122"/>
              <a:gd name="connsiteX22" fmla="*/ 623843 w 1743342"/>
              <a:gd name="connsiteY22" fmla="*/ 487111 h 769122"/>
              <a:gd name="connsiteX23" fmla="*/ 692209 w 1743342"/>
              <a:gd name="connsiteY23" fmla="*/ 734939 h 769122"/>
              <a:gd name="connsiteX24" fmla="*/ 752030 w 1743342"/>
              <a:gd name="connsiteY24" fmla="*/ 521294 h 769122"/>
              <a:gd name="connsiteX25" fmla="*/ 897308 w 1743342"/>
              <a:gd name="connsiteY25" fmla="*/ 734939 h 769122"/>
              <a:gd name="connsiteX26" fmla="*/ 965675 w 1743342"/>
              <a:gd name="connsiteY26" fmla="*/ 487111 h 769122"/>
              <a:gd name="connsiteX27" fmla="*/ 1128045 w 1743342"/>
              <a:gd name="connsiteY27" fmla="*/ 769122 h 769122"/>
              <a:gd name="connsiteX28" fmla="*/ 1145136 w 1743342"/>
              <a:gd name="connsiteY28" fmla="*/ 495656 h 769122"/>
              <a:gd name="connsiteX29" fmla="*/ 1350235 w 1743342"/>
              <a:gd name="connsiteY29" fmla="*/ 692210 h 769122"/>
              <a:gd name="connsiteX30" fmla="*/ 1350235 w 1743342"/>
              <a:gd name="connsiteY30" fmla="*/ 435836 h 769122"/>
              <a:gd name="connsiteX31" fmla="*/ 1606609 w 1743342"/>
              <a:gd name="connsiteY31" fmla="*/ 555477 h 769122"/>
              <a:gd name="connsiteX32" fmla="*/ 1384419 w 1743342"/>
              <a:gd name="connsiteY32" fmla="*/ 324740 h 76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43342" h="769122">
                <a:moveTo>
                  <a:pt x="1384419" y="324740"/>
                </a:moveTo>
                <a:lnTo>
                  <a:pt x="1743342" y="205099"/>
                </a:lnTo>
                <a:lnTo>
                  <a:pt x="1350235" y="247828"/>
                </a:lnTo>
                <a:lnTo>
                  <a:pt x="1392964" y="8546"/>
                </a:lnTo>
                <a:lnTo>
                  <a:pt x="1204957" y="179462"/>
                </a:lnTo>
                <a:lnTo>
                  <a:pt x="1110953" y="17092"/>
                </a:lnTo>
                <a:lnTo>
                  <a:pt x="974220" y="179462"/>
                </a:lnTo>
                <a:lnTo>
                  <a:pt x="828942" y="8546"/>
                </a:lnTo>
                <a:lnTo>
                  <a:pt x="794759" y="205099"/>
                </a:lnTo>
                <a:lnTo>
                  <a:pt x="709301" y="0"/>
                </a:lnTo>
                <a:lnTo>
                  <a:pt x="658026" y="230737"/>
                </a:lnTo>
                <a:lnTo>
                  <a:pt x="487110" y="25638"/>
                </a:lnTo>
                <a:lnTo>
                  <a:pt x="521293" y="213645"/>
                </a:lnTo>
                <a:lnTo>
                  <a:pt x="111095" y="68367"/>
                </a:lnTo>
                <a:lnTo>
                  <a:pt x="299103" y="273466"/>
                </a:lnTo>
                <a:lnTo>
                  <a:pt x="0" y="341832"/>
                </a:lnTo>
                <a:lnTo>
                  <a:pt x="239282" y="384561"/>
                </a:lnTo>
                <a:lnTo>
                  <a:pt x="85458" y="606752"/>
                </a:lnTo>
                <a:lnTo>
                  <a:pt x="333286" y="470019"/>
                </a:lnTo>
                <a:lnTo>
                  <a:pt x="333286" y="726393"/>
                </a:lnTo>
                <a:lnTo>
                  <a:pt x="461473" y="504202"/>
                </a:lnTo>
                <a:lnTo>
                  <a:pt x="512748" y="769122"/>
                </a:lnTo>
                <a:lnTo>
                  <a:pt x="623843" y="487111"/>
                </a:lnTo>
                <a:lnTo>
                  <a:pt x="692209" y="734939"/>
                </a:lnTo>
                <a:lnTo>
                  <a:pt x="752030" y="521294"/>
                </a:lnTo>
                <a:lnTo>
                  <a:pt x="897308" y="734939"/>
                </a:lnTo>
                <a:lnTo>
                  <a:pt x="965675" y="487111"/>
                </a:lnTo>
                <a:lnTo>
                  <a:pt x="1128045" y="769122"/>
                </a:lnTo>
                <a:lnTo>
                  <a:pt x="1145136" y="495656"/>
                </a:lnTo>
                <a:lnTo>
                  <a:pt x="1350235" y="692210"/>
                </a:lnTo>
                <a:lnTo>
                  <a:pt x="1350235" y="435836"/>
                </a:lnTo>
                <a:lnTo>
                  <a:pt x="1606609" y="555477"/>
                </a:lnTo>
                <a:lnTo>
                  <a:pt x="1384419" y="32474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317500" sx="102000" sy="102000" algn="ctr" rotWithShape="0">
              <a:srgbClr val="C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Analyzing</a:t>
            </a:r>
            <a:r>
              <a:rPr lang="nb-NO" dirty="0" smtClean="0"/>
              <a:t> a </a:t>
            </a:r>
            <a:r>
              <a:rPr lang="nb-NO" dirty="0" err="1" smtClean="0"/>
              <a:t>group</a:t>
            </a:r>
            <a:endParaRPr lang="nb-NO" dirty="0"/>
          </a:p>
        </p:txBody>
      </p:sp>
      <p:sp>
        <p:nvSpPr>
          <p:cNvPr id="5" name="Freeform 4"/>
          <p:cNvSpPr/>
          <p:nvPr/>
        </p:nvSpPr>
        <p:spPr>
          <a:xfrm>
            <a:off x="1377516" y="2081582"/>
            <a:ext cx="720080" cy="771354"/>
          </a:xfrm>
          <a:custGeom>
            <a:avLst/>
            <a:gdLst>
              <a:gd name="connsiteX0" fmla="*/ 1077523 w 1190769"/>
              <a:gd name="connsiteY0" fmla="*/ 510853 h 1275410"/>
              <a:gd name="connsiteX1" fmla="*/ 1171527 w 1190769"/>
              <a:gd name="connsiteY1" fmla="*/ 66471 h 1275410"/>
              <a:gd name="connsiteX2" fmla="*/ 650234 w 1190769"/>
              <a:gd name="connsiteY2" fmla="*/ 23742 h 1275410"/>
              <a:gd name="connsiteX3" fmla="*/ 103303 w 1190769"/>
              <a:gd name="connsiteY3" fmla="*/ 280116 h 1275410"/>
              <a:gd name="connsiteX4" fmla="*/ 34936 w 1190769"/>
              <a:gd name="connsiteY4" fmla="*/ 938142 h 1275410"/>
              <a:gd name="connsiteX5" fmla="*/ 504955 w 1190769"/>
              <a:gd name="connsiteY5" fmla="*/ 1271428 h 1275410"/>
              <a:gd name="connsiteX6" fmla="*/ 872424 w 1190769"/>
              <a:gd name="connsiteY6" fmla="*/ 1100512 h 1275410"/>
              <a:gd name="connsiteX7" fmla="*/ 1060432 w 1190769"/>
              <a:gd name="connsiteY7" fmla="*/ 784318 h 1275410"/>
              <a:gd name="connsiteX8" fmla="*/ 1068978 w 1190769"/>
              <a:gd name="connsiteY8" fmla="*/ 562127 h 1275410"/>
              <a:gd name="connsiteX9" fmla="*/ 1077523 w 1190769"/>
              <a:gd name="connsiteY9" fmla="*/ 510853 h 127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0769" h="1275410">
                <a:moveTo>
                  <a:pt x="1077523" y="510853"/>
                </a:moveTo>
                <a:cubicBezTo>
                  <a:pt x="1094615" y="428244"/>
                  <a:pt x="1242742" y="147656"/>
                  <a:pt x="1171527" y="66471"/>
                </a:cubicBezTo>
                <a:cubicBezTo>
                  <a:pt x="1100312" y="-14714"/>
                  <a:pt x="828271" y="-11865"/>
                  <a:pt x="650234" y="23742"/>
                </a:cubicBezTo>
                <a:cubicBezTo>
                  <a:pt x="472197" y="59349"/>
                  <a:pt x="205853" y="127716"/>
                  <a:pt x="103303" y="280116"/>
                </a:cubicBezTo>
                <a:cubicBezTo>
                  <a:pt x="753" y="432516"/>
                  <a:pt x="-32006" y="772923"/>
                  <a:pt x="34936" y="938142"/>
                </a:cubicBezTo>
                <a:cubicBezTo>
                  <a:pt x="101878" y="1103361"/>
                  <a:pt x="365374" y="1244366"/>
                  <a:pt x="504955" y="1271428"/>
                </a:cubicBezTo>
                <a:cubicBezTo>
                  <a:pt x="644536" y="1298490"/>
                  <a:pt x="779844" y="1181697"/>
                  <a:pt x="872424" y="1100512"/>
                </a:cubicBezTo>
                <a:cubicBezTo>
                  <a:pt x="965003" y="1019327"/>
                  <a:pt x="1027673" y="874049"/>
                  <a:pt x="1060432" y="784318"/>
                </a:cubicBezTo>
                <a:cubicBezTo>
                  <a:pt x="1093191" y="694587"/>
                  <a:pt x="1061856" y="609129"/>
                  <a:pt x="1068978" y="562127"/>
                </a:cubicBezTo>
                <a:cubicBezTo>
                  <a:pt x="1076099" y="515125"/>
                  <a:pt x="1060431" y="593462"/>
                  <a:pt x="1077523" y="51085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Freeform 6"/>
          <p:cNvSpPr/>
          <p:nvPr/>
        </p:nvSpPr>
        <p:spPr>
          <a:xfrm>
            <a:off x="1305508" y="3170417"/>
            <a:ext cx="864096" cy="1003772"/>
          </a:xfrm>
          <a:custGeom>
            <a:avLst/>
            <a:gdLst>
              <a:gd name="connsiteX0" fmla="*/ 1409536 w 1544238"/>
              <a:gd name="connsiteY0" fmla="*/ 460850 h 1744263"/>
              <a:gd name="connsiteX1" fmla="*/ 1383899 w 1544238"/>
              <a:gd name="connsiteY1" fmla="*/ 401030 h 1744263"/>
              <a:gd name="connsiteX2" fmla="*/ 982247 w 1544238"/>
              <a:gd name="connsiteY2" fmla="*/ 67744 h 1744263"/>
              <a:gd name="connsiteX3" fmla="*/ 324220 w 1544238"/>
              <a:gd name="connsiteY3" fmla="*/ 42106 h 1744263"/>
              <a:gd name="connsiteX4" fmla="*/ 8026 w 1544238"/>
              <a:gd name="connsiteY4" fmla="*/ 537762 h 1744263"/>
              <a:gd name="connsiteX5" fmla="*/ 136213 w 1544238"/>
              <a:gd name="connsiteY5" fmla="*/ 1409433 h 1744263"/>
              <a:gd name="connsiteX6" fmla="*/ 580594 w 1544238"/>
              <a:gd name="connsiteY6" fmla="*/ 1742719 h 1744263"/>
              <a:gd name="connsiteX7" fmla="*/ 1212983 w 1544238"/>
              <a:gd name="connsiteY7" fmla="*/ 1520529 h 1744263"/>
              <a:gd name="connsiteX8" fmla="*/ 1512086 w 1544238"/>
              <a:gd name="connsiteY8" fmla="*/ 1212880 h 1744263"/>
              <a:gd name="connsiteX9" fmla="*/ 1529177 w 1544238"/>
              <a:gd name="connsiteY9" fmla="*/ 614674 h 1744263"/>
              <a:gd name="connsiteX10" fmla="*/ 1409536 w 1544238"/>
              <a:gd name="connsiteY10" fmla="*/ 460850 h 174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4238" h="1744263">
                <a:moveTo>
                  <a:pt x="1409536" y="460850"/>
                </a:moveTo>
                <a:cubicBezTo>
                  <a:pt x="1385323" y="425243"/>
                  <a:pt x="1455114" y="466548"/>
                  <a:pt x="1383899" y="401030"/>
                </a:cubicBezTo>
                <a:cubicBezTo>
                  <a:pt x="1312684" y="335512"/>
                  <a:pt x="1158860" y="127565"/>
                  <a:pt x="982247" y="67744"/>
                </a:cubicBezTo>
                <a:cubicBezTo>
                  <a:pt x="805634" y="7923"/>
                  <a:pt x="486590" y="-36230"/>
                  <a:pt x="324220" y="42106"/>
                </a:cubicBezTo>
                <a:cubicBezTo>
                  <a:pt x="161850" y="120442"/>
                  <a:pt x="39360" y="309874"/>
                  <a:pt x="8026" y="537762"/>
                </a:cubicBezTo>
                <a:cubicBezTo>
                  <a:pt x="-23308" y="765650"/>
                  <a:pt x="40785" y="1208607"/>
                  <a:pt x="136213" y="1409433"/>
                </a:cubicBezTo>
                <a:cubicBezTo>
                  <a:pt x="231641" y="1610259"/>
                  <a:pt x="401132" y="1724203"/>
                  <a:pt x="580594" y="1742719"/>
                </a:cubicBezTo>
                <a:cubicBezTo>
                  <a:pt x="760056" y="1761235"/>
                  <a:pt x="1057734" y="1608835"/>
                  <a:pt x="1212983" y="1520529"/>
                </a:cubicBezTo>
                <a:cubicBezTo>
                  <a:pt x="1368232" y="1432223"/>
                  <a:pt x="1459387" y="1363856"/>
                  <a:pt x="1512086" y="1212880"/>
                </a:cubicBezTo>
                <a:cubicBezTo>
                  <a:pt x="1564785" y="1061904"/>
                  <a:pt x="1539147" y="741437"/>
                  <a:pt x="1529177" y="614674"/>
                </a:cubicBezTo>
                <a:cubicBezTo>
                  <a:pt x="1519207" y="487911"/>
                  <a:pt x="1433749" y="496457"/>
                  <a:pt x="1409536" y="46085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513420" y="1556792"/>
            <a:ext cx="2287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Group </a:t>
            </a:r>
            <a:r>
              <a:rPr lang="nb-NO" sz="2000" dirty="0" err="1" smtClean="0"/>
              <a:t>of</a:t>
            </a:r>
            <a:r>
              <a:rPr lang="nb-NO" sz="2000" dirty="0" smtClean="0"/>
              <a:t> </a:t>
            </a:r>
            <a:r>
              <a:rPr lang="nb-NO" sz="2000" dirty="0" smtClean="0">
                <a:solidFill>
                  <a:srgbClr val="C00000"/>
                </a:solidFill>
              </a:rPr>
              <a:t>g</a:t>
            </a:r>
            <a:r>
              <a:rPr lang="nb-NO" sz="2000" dirty="0" smtClean="0"/>
              <a:t> variables</a:t>
            </a:r>
            <a:endParaRPr lang="nb-NO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4327068"/>
            <a:ext cx="2278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Group </a:t>
            </a:r>
            <a:r>
              <a:rPr lang="nb-NO" sz="2000" dirty="0" err="1" smtClean="0"/>
              <a:t>of</a:t>
            </a:r>
            <a:r>
              <a:rPr lang="nb-NO" sz="2000" dirty="0" smtClean="0"/>
              <a:t> </a:t>
            </a:r>
            <a:r>
              <a:rPr lang="nb-NO" sz="2000" dirty="0" smtClean="0">
                <a:solidFill>
                  <a:srgbClr val="C00000"/>
                </a:solidFill>
              </a:rPr>
              <a:t>t</a:t>
            </a:r>
            <a:r>
              <a:rPr lang="nb-NO" sz="2000" dirty="0" smtClean="0"/>
              <a:t> elements</a:t>
            </a:r>
            <a:endParaRPr lang="nb-NO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241612" y="2236802"/>
            <a:ext cx="2742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 smtClean="0"/>
              <a:t>assignments</a:t>
            </a:r>
            <a:r>
              <a:rPr lang="nb-NO" sz="2000" dirty="0" smtClean="0"/>
              <a:t> to variables</a:t>
            </a:r>
            <a:endParaRPr lang="nb-NO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41612" y="3429000"/>
                <a:ext cx="43204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dirty="0" err="1" smtClean="0"/>
                  <a:t>subsets</a:t>
                </a:r>
                <a:r>
                  <a:rPr lang="nb-NO" sz="2000" dirty="0" smtClean="0"/>
                  <a:t> </a:t>
                </a:r>
                <a:r>
                  <a:rPr lang="nb-NO" sz="2000" dirty="0" err="1" smtClean="0"/>
                  <a:t>of</a:t>
                </a:r>
                <a:r>
                  <a:rPr lang="nb-NO" sz="2000" dirty="0" smtClean="0"/>
                  <a:t> elements </a:t>
                </a:r>
                <a:r>
                  <a:rPr lang="nb-NO" sz="2000" dirty="0" err="1" smtClean="0"/>
                  <a:t>of</a:t>
                </a:r>
                <a:r>
                  <a:rPr lang="nb-NO" sz="2000" dirty="0" smtClean="0"/>
                  <a:t> </a:t>
                </a:r>
                <a:r>
                  <a:rPr lang="nb-NO" sz="2000" dirty="0" err="1" smtClean="0"/>
                  <a:t>size</a:t>
                </a:r>
                <a:r>
                  <a:rPr lang="nb-NO" sz="2000" dirty="0" smtClean="0"/>
                  <a:t> </a:t>
                </a:r>
                <a:r>
                  <a:rPr lang="nb-NO" sz="2000" dirty="0" err="1" smtClean="0"/>
                  <a:t>exactly</a:t>
                </a:r>
                <a:r>
                  <a:rPr lang="nb-NO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nb-NO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b-NO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sz="2000" dirty="0" smtClean="0"/>
                  <a:t>.</a:t>
                </a:r>
                <a:endParaRPr lang="nb-NO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612" y="3429000"/>
                <a:ext cx="4320480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1554" t="-118462" r="-10876" b="-18000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3825788" y="2708920"/>
            <a:ext cx="0" cy="66288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39321" y="2812866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 smtClean="0">
                <a:solidFill>
                  <a:srgbClr val="C00000"/>
                </a:solidFill>
              </a:rPr>
              <a:t>Injection</a:t>
            </a:r>
            <a:endParaRPr lang="nb-NO" sz="2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7584" y="5013176"/>
                <a:ext cx="738253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b-NO" sz="2800" dirty="0" err="1" smtClean="0"/>
                  <a:t>What</a:t>
                </a:r>
                <a:r>
                  <a:rPr lang="nb-NO" sz="2800" dirty="0" smtClean="0"/>
                  <a:t> </a:t>
                </a:r>
                <a:r>
                  <a:rPr lang="nb-NO" sz="2800" dirty="0" err="1" smtClean="0"/>
                  <a:t>about</a:t>
                </a:r>
                <a:r>
                  <a:rPr lang="nb-NO" sz="2800" dirty="0" smtClean="0"/>
                  <a:t> </a:t>
                </a:r>
                <a:r>
                  <a:rPr lang="nb-NO" sz="2800" dirty="0" err="1" smtClean="0"/>
                  <a:t>the</a:t>
                </a:r>
                <a:r>
                  <a:rPr lang="nb-NO" sz="2800" dirty="0" smtClean="0"/>
                  <a:t> element </a:t>
                </a:r>
                <a:r>
                  <a:rPr lang="nb-NO" sz="2800" dirty="0" err="1" smtClean="0"/>
                  <a:t>subsets</a:t>
                </a:r>
                <a:r>
                  <a:rPr lang="nb-NO" sz="2800" dirty="0" smtClean="0"/>
                  <a:t> </a:t>
                </a:r>
                <a:r>
                  <a:rPr lang="nb-NO" sz="2800" dirty="0" err="1" smtClean="0"/>
                  <a:t>of</a:t>
                </a:r>
                <a:r>
                  <a:rPr lang="nb-NO" sz="2800" dirty="0" smtClean="0"/>
                  <a:t> </a:t>
                </a:r>
                <a:r>
                  <a:rPr lang="nb-NO" sz="2800" dirty="0" err="1" smtClean="0"/>
                  <a:t>size</a:t>
                </a:r>
                <a:r>
                  <a:rPr lang="nb-NO" sz="28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nb-NO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sz="2800" dirty="0" smtClean="0"/>
                  <a:t> </a:t>
                </a:r>
                <a:r>
                  <a:rPr lang="nb-NO" sz="2800" dirty="0" err="1" smtClean="0"/>
                  <a:t>that</a:t>
                </a:r>
                <a:endParaRPr lang="nb-NO" sz="2800" dirty="0"/>
              </a:p>
              <a:p>
                <a:pPr algn="ctr"/>
                <a:r>
                  <a:rPr lang="nb-NO" sz="2800" dirty="0" smtClean="0"/>
                  <a:t>do not </a:t>
                </a:r>
                <a:r>
                  <a:rPr lang="nb-NO" sz="2800" dirty="0" err="1" smtClean="0"/>
                  <a:t>correspond</a:t>
                </a:r>
                <a:r>
                  <a:rPr lang="nb-NO" sz="2800" dirty="0" smtClean="0"/>
                  <a:t> to </a:t>
                </a:r>
                <a:r>
                  <a:rPr lang="nb-NO" sz="2800" dirty="0" err="1" smtClean="0"/>
                  <a:t>assignments</a:t>
                </a:r>
                <a:r>
                  <a:rPr lang="nb-NO" sz="2800" dirty="0" smtClean="0"/>
                  <a:t>?  </a:t>
                </a:r>
                <a:endParaRPr lang="nb-NO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013176"/>
                <a:ext cx="7382534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156" t="-5732" r="-1073" b="-1719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379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b-NO" dirty="0" smtClean="0"/>
                  <a:t>Sets </a:t>
                </a:r>
                <a:r>
                  <a:rPr lang="nb-NO" dirty="0" err="1" smtClean="0"/>
                  <a:t>of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size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nb-NO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nb-NO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8229600" cy="424847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nb-NO" dirty="0" err="1" smtClean="0"/>
                  <a:t>Adding</a:t>
                </a:r>
                <a:r>
                  <a:rPr lang="nb-NO" dirty="0" smtClean="0"/>
                  <a:t> a </a:t>
                </a:r>
                <a:r>
                  <a:rPr lang="nb-NO" dirty="0" err="1" smtClean="0"/>
                  <a:t>set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of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size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dirty="0" smtClean="0"/>
                  <a:t> to </a:t>
                </a:r>
                <a:r>
                  <a:rPr lang="nb-NO" dirty="0" err="1" smtClean="0"/>
                  <a:t>the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family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F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ensures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that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the</a:t>
                </a:r>
                <a:r>
                  <a:rPr lang="nb-NO" dirty="0" smtClean="0"/>
                  <a:t> «</a:t>
                </a:r>
                <a:r>
                  <a:rPr lang="nb-NO" dirty="0" err="1" smtClean="0">
                    <a:solidFill>
                      <a:srgbClr val="0070C0"/>
                    </a:solidFill>
                  </a:rPr>
                  <a:t>group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 </a:t>
                </a:r>
                <a:r>
                  <a:rPr lang="nb-NO" dirty="0" err="1" smtClean="0">
                    <a:solidFill>
                      <a:srgbClr val="0070C0"/>
                    </a:solidFill>
                  </a:rPr>
                  <a:t>complement</a:t>
                </a:r>
                <a:r>
                  <a:rPr lang="nb-NO" dirty="0" smtClean="0"/>
                  <a:t>» </a:t>
                </a:r>
                <a:r>
                  <a:rPr lang="nb-NO" dirty="0" err="1" smtClean="0"/>
                  <a:t>set</a:t>
                </a:r>
                <a:r>
                  <a:rPr lang="nb-NO" dirty="0" smtClean="0"/>
                  <a:t> is not </a:t>
                </a:r>
                <a:r>
                  <a:rPr lang="nb-NO" dirty="0" err="1" smtClean="0"/>
                  <a:t>picked</a:t>
                </a:r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>
                    <a:solidFill>
                      <a:srgbClr val="0070C0"/>
                    </a:solidFill>
                  </a:rPr>
                  <a:t>All </a:t>
                </a:r>
                <a:r>
                  <a:rPr lang="nb-NO" dirty="0" err="1" smtClean="0">
                    <a:solidFill>
                      <a:srgbClr val="0070C0"/>
                    </a:solidFill>
                  </a:rPr>
                  <a:t>other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 </a:t>
                </a:r>
                <a:r>
                  <a:rPr lang="nb-NO" dirty="0" err="1" smtClean="0">
                    <a:solidFill>
                      <a:srgbClr val="0070C0"/>
                    </a:solidFill>
                  </a:rPr>
                  <a:t>sets</a:t>
                </a:r>
                <a:r>
                  <a:rPr lang="nb-NO" dirty="0">
                    <a:solidFill>
                      <a:srgbClr val="0070C0"/>
                    </a:solidFill>
                  </a:rPr>
                  <a:t> </a:t>
                </a:r>
                <a:r>
                  <a:rPr lang="nb-NO" dirty="0" err="1" smtClean="0"/>
                  <a:t>of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size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dirty="0" smtClean="0"/>
                  <a:t> in </a:t>
                </a:r>
                <a:r>
                  <a:rPr lang="nb-NO" dirty="0" err="1" smtClean="0"/>
                  <a:t>the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group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may</a:t>
                </a:r>
                <a:r>
                  <a:rPr lang="nb-NO" dirty="0" smtClean="0"/>
                  <a:t> still be </a:t>
                </a:r>
                <a:r>
                  <a:rPr lang="nb-NO" dirty="0" err="1" smtClean="0"/>
                  <a:t>picked</a:t>
                </a:r>
                <a:r>
                  <a:rPr lang="nb-NO" dirty="0" smtClean="0"/>
                  <a:t> in </a:t>
                </a:r>
                <a:r>
                  <a:rPr lang="nb-NO" dirty="0" err="1" smtClean="0"/>
                  <a:t>solution</a:t>
                </a:r>
                <a:r>
                  <a:rPr lang="nb-NO" dirty="0" smtClean="0"/>
                  <a:t>. 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err="1" smtClean="0"/>
                  <a:t>Forbid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sets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of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size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b-NO" dirty="0" smtClean="0"/>
                  <a:t> </a:t>
                </a:r>
                <a:r>
                  <a:rPr lang="nb-NO" dirty="0" err="1" smtClean="0"/>
                  <a:t>that</a:t>
                </a:r>
                <a:r>
                  <a:rPr lang="nb-NO" dirty="0" smtClean="0"/>
                  <a:t> do not </a:t>
                </a:r>
                <a:r>
                  <a:rPr lang="nb-NO" dirty="0" err="1" smtClean="0"/>
                  <a:t>correspond</a:t>
                </a:r>
                <a:r>
                  <a:rPr lang="nb-NO" dirty="0" smtClean="0"/>
                  <a:t> to </a:t>
                </a:r>
                <a:r>
                  <a:rPr lang="nb-NO" dirty="0" err="1" smtClean="0"/>
                  <a:t>assignments</a:t>
                </a:r>
                <a:r>
                  <a:rPr lang="nb-NO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8229600" cy="4248472"/>
              </a:xfrm>
              <a:blipFill rotWithShape="1">
                <a:blip r:embed="rId3"/>
                <a:stretch>
                  <a:fillRect l="-1852" t="-286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810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b-NO" dirty="0" smtClean="0">
                    <a:solidFill>
                      <a:srgbClr val="C00000"/>
                    </a:solidFill>
                  </a:rPr>
                  <a:t>d</a:t>
                </a:r>
                <a:r>
                  <a:rPr lang="nb-NO" dirty="0" smtClean="0"/>
                  <a:t>-SAT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/>
                  <a:t> </a:t>
                </a:r>
                <a:r>
                  <a:rPr lang="nb-NO" dirty="0" err="1" smtClean="0"/>
                  <a:t>Hitting</a:t>
                </a:r>
                <a:r>
                  <a:rPr lang="nb-NO" dirty="0" smtClean="0"/>
                  <a:t> Set</a:t>
                </a:r>
                <a:endParaRPr lang="nb-NO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483768" y="1844824"/>
            <a:ext cx="4680520" cy="86409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347864" y="1700808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211960" y="1772816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076056" y="1700808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012160" y="1700808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64283" y="2060848"/>
            <a:ext cx="14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Variables:</a:t>
            </a:r>
            <a:endParaRPr lang="nb-NO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843808" y="2020778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chemeClr val="bg1"/>
                </a:solidFill>
              </a:rPr>
              <a:t>g</a:t>
            </a:r>
            <a:endParaRPr lang="nb-NO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896" y="1988840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chemeClr val="bg1"/>
                </a:solidFill>
              </a:rPr>
              <a:t>g</a:t>
            </a:r>
            <a:endParaRPr lang="nb-NO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68706" y="2060848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chemeClr val="bg1"/>
                </a:solidFill>
              </a:rPr>
              <a:t>g</a:t>
            </a:r>
            <a:endParaRPr lang="nb-NO" sz="2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4810" y="2060848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28184" y="1988840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5" name="Freeform 14"/>
          <p:cNvSpPr/>
          <p:nvPr/>
        </p:nvSpPr>
        <p:spPr>
          <a:xfrm>
            <a:off x="1403648" y="3303824"/>
            <a:ext cx="1299264" cy="837488"/>
          </a:xfrm>
          <a:custGeom>
            <a:avLst/>
            <a:gdLst>
              <a:gd name="connsiteX0" fmla="*/ 589673 w 1299264"/>
              <a:gd name="connsiteY0" fmla="*/ 94004 h 837488"/>
              <a:gd name="connsiteX1" fmla="*/ 589673 w 1299264"/>
              <a:gd name="connsiteY1" fmla="*/ 94004 h 837488"/>
              <a:gd name="connsiteX2" fmla="*/ 162383 w 1299264"/>
              <a:gd name="connsiteY2" fmla="*/ 111095 h 837488"/>
              <a:gd name="connsiteX3" fmla="*/ 17104 w 1299264"/>
              <a:gd name="connsiteY3" fmla="*/ 230736 h 837488"/>
              <a:gd name="connsiteX4" fmla="*/ 13 w 1299264"/>
              <a:gd name="connsiteY4" fmla="*/ 333286 h 837488"/>
              <a:gd name="connsiteX5" fmla="*/ 128200 w 1299264"/>
              <a:gd name="connsiteY5" fmla="*/ 700755 h 837488"/>
              <a:gd name="connsiteX6" fmla="*/ 213658 w 1299264"/>
              <a:gd name="connsiteY6" fmla="*/ 717847 h 837488"/>
              <a:gd name="connsiteX7" fmla="*/ 341845 w 1299264"/>
              <a:gd name="connsiteY7" fmla="*/ 743484 h 837488"/>
              <a:gd name="connsiteX8" fmla="*/ 427302 w 1299264"/>
              <a:gd name="connsiteY8" fmla="*/ 769121 h 837488"/>
              <a:gd name="connsiteX9" fmla="*/ 615310 w 1299264"/>
              <a:gd name="connsiteY9" fmla="*/ 803305 h 837488"/>
              <a:gd name="connsiteX10" fmla="*/ 820409 w 1299264"/>
              <a:gd name="connsiteY10" fmla="*/ 811850 h 837488"/>
              <a:gd name="connsiteX11" fmla="*/ 1034054 w 1299264"/>
              <a:gd name="connsiteY11" fmla="*/ 837488 h 837488"/>
              <a:gd name="connsiteX12" fmla="*/ 1119512 w 1299264"/>
              <a:gd name="connsiteY12" fmla="*/ 803305 h 837488"/>
              <a:gd name="connsiteX13" fmla="*/ 1153695 w 1299264"/>
              <a:gd name="connsiteY13" fmla="*/ 760576 h 837488"/>
              <a:gd name="connsiteX14" fmla="*/ 1222061 w 1299264"/>
              <a:gd name="connsiteY14" fmla="*/ 640935 h 837488"/>
              <a:gd name="connsiteX15" fmla="*/ 1273336 w 1299264"/>
              <a:gd name="connsiteY15" fmla="*/ 495656 h 837488"/>
              <a:gd name="connsiteX16" fmla="*/ 1298974 w 1299264"/>
              <a:gd name="connsiteY16" fmla="*/ 358923 h 837488"/>
              <a:gd name="connsiteX17" fmla="*/ 1187878 w 1299264"/>
              <a:gd name="connsiteY17" fmla="*/ 94004 h 837488"/>
              <a:gd name="connsiteX18" fmla="*/ 1110966 w 1299264"/>
              <a:gd name="connsiteY18" fmla="*/ 76912 h 837488"/>
              <a:gd name="connsiteX19" fmla="*/ 880230 w 1299264"/>
              <a:gd name="connsiteY19" fmla="*/ 0 h 837488"/>
              <a:gd name="connsiteX20" fmla="*/ 589673 w 1299264"/>
              <a:gd name="connsiteY20" fmla="*/ 94004 h 83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99264" h="837488">
                <a:moveTo>
                  <a:pt x="589673" y="94004"/>
                </a:moveTo>
                <a:lnTo>
                  <a:pt x="589673" y="94004"/>
                </a:lnTo>
                <a:lnTo>
                  <a:pt x="162383" y="111095"/>
                </a:lnTo>
                <a:lnTo>
                  <a:pt x="17104" y="230736"/>
                </a:lnTo>
                <a:cubicBezTo>
                  <a:pt x="-1104" y="321781"/>
                  <a:pt x="13" y="287144"/>
                  <a:pt x="13" y="333286"/>
                </a:cubicBezTo>
                <a:lnTo>
                  <a:pt x="128200" y="700755"/>
                </a:lnTo>
                <a:lnTo>
                  <a:pt x="213658" y="717847"/>
                </a:lnTo>
                <a:lnTo>
                  <a:pt x="341845" y="743484"/>
                </a:lnTo>
                <a:cubicBezTo>
                  <a:pt x="421459" y="770022"/>
                  <a:pt x="391733" y="769121"/>
                  <a:pt x="427302" y="769121"/>
                </a:cubicBezTo>
                <a:lnTo>
                  <a:pt x="615310" y="803305"/>
                </a:lnTo>
                <a:cubicBezTo>
                  <a:pt x="751925" y="814688"/>
                  <a:pt x="683558" y="811850"/>
                  <a:pt x="820409" y="811850"/>
                </a:cubicBezTo>
                <a:lnTo>
                  <a:pt x="1034054" y="837488"/>
                </a:lnTo>
                <a:cubicBezTo>
                  <a:pt x="1062540" y="826094"/>
                  <a:pt x="1093704" y="819896"/>
                  <a:pt x="1119512" y="803305"/>
                </a:cubicBezTo>
                <a:cubicBezTo>
                  <a:pt x="1134855" y="793442"/>
                  <a:pt x="1153695" y="760576"/>
                  <a:pt x="1153695" y="760576"/>
                </a:cubicBezTo>
                <a:lnTo>
                  <a:pt x="1222061" y="640935"/>
                </a:lnTo>
                <a:lnTo>
                  <a:pt x="1273336" y="495656"/>
                </a:lnTo>
                <a:cubicBezTo>
                  <a:pt x="1303885" y="393827"/>
                  <a:pt x="1298974" y="439938"/>
                  <a:pt x="1298974" y="358923"/>
                </a:cubicBezTo>
                <a:lnTo>
                  <a:pt x="1187878" y="94004"/>
                </a:lnTo>
                <a:lnTo>
                  <a:pt x="1110966" y="76912"/>
                </a:lnTo>
                <a:lnTo>
                  <a:pt x="880230" y="0"/>
                </a:lnTo>
                <a:lnTo>
                  <a:pt x="589673" y="9400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smtClean="0"/>
              <a:t>t</a:t>
            </a:r>
            <a:endParaRPr lang="nb-NO" sz="2800" dirty="0"/>
          </a:p>
        </p:txBody>
      </p:sp>
      <p:sp>
        <p:nvSpPr>
          <p:cNvPr id="17" name="Freeform 16"/>
          <p:cNvSpPr/>
          <p:nvPr/>
        </p:nvSpPr>
        <p:spPr>
          <a:xfrm>
            <a:off x="2833145" y="3474342"/>
            <a:ext cx="1273620" cy="1075383"/>
          </a:xfrm>
          <a:custGeom>
            <a:avLst/>
            <a:gdLst>
              <a:gd name="connsiteX0" fmla="*/ 937701 w 1273620"/>
              <a:gd name="connsiteY0" fmla="*/ 154222 h 1075383"/>
              <a:gd name="connsiteX1" fmla="*/ 501865 w 1273620"/>
              <a:gd name="connsiteY1" fmla="*/ 398 h 1075383"/>
              <a:gd name="connsiteX2" fmla="*/ 83121 w 1273620"/>
              <a:gd name="connsiteY2" fmla="*/ 196951 h 1075383"/>
              <a:gd name="connsiteX3" fmla="*/ 6209 w 1273620"/>
              <a:gd name="connsiteY3" fmla="*/ 470417 h 1075383"/>
              <a:gd name="connsiteX4" fmla="*/ 177125 w 1273620"/>
              <a:gd name="connsiteY4" fmla="*/ 863523 h 1075383"/>
              <a:gd name="connsiteX5" fmla="*/ 595869 w 1273620"/>
              <a:gd name="connsiteY5" fmla="*/ 1060076 h 1075383"/>
              <a:gd name="connsiteX6" fmla="*/ 1065888 w 1273620"/>
              <a:gd name="connsiteY6" fmla="*/ 1034439 h 1075383"/>
              <a:gd name="connsiteX7" fmla="*/ 1270987 w 1273620"/>
              <a:gd name="connsiteY7" fmla="*/ 812248 h 1075383"/>
              <a:gd name="connsiteX8" fmla="*/ 1168437 w 1273620"/>
              <a:gd name="connsiteY8" fmla="*/ 427688 h 1075383"/>
              <a:gd name="connsiteX9" fmla="*/ 937701 w 1273620"/>
              <a:gd name="connsiteY9" fmla="*/ 154222 h 107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3620" h="1075383">
                <a:moveTo>
                  <a:pt x="937701" y="154222"/>
                </a:moveTo>
                <a:cubicBezTo>
                  <a:pt x="826606" y="83007"/>
                  <a:pt x="644295" y="-6723"/>
                  <a:pt x="501865" y="398"/>
                </a:cubicBezTo>
                <a:cubicBezTo>
                  <a:pt x="359435" y="7519"/>
                  <a:pt x="165730" y="118614"/>
                  <a:pt x="83121" y="196951"/>
                </a:cubicBezTo>
                <a:cubicBezTo>
                  <a:pt x="512" y="275288"/>
                  <a:pt x="-9458" y="359322"/>
                  <a:pt x="6209" y="470417"/>
                </a:cubicBezTo>
                <a:cubicBezTo>
                  <a:pt x="21876" y="581512"/>
                  <a:pt x="78848" y="765247"/>
                  <a:pt x="177125" y="863523"/>
                </a:cubicBezTo>
                <a:cubicBezTo>
                  <a:pt x="275402" y="961799"/>
                  <a:pt x="447742" y="1031590"/>
                  <a:pt x="595869" y="1060076"/>
                </a:cubicBezTo>
                <a:cubicBezTo>
                  <a:pt x="743996" y="1088562"/>
                  <a:pt x="953368" y="1075744"/>
                  <a:pt x="1065888" y="1034439"/>
                </a:cubicBezTo>
                <a:cubicBezTo>
                  <a:pt x="1178408" y="993134"/>
                  <a:pt x="1253896" y="913373"/>
                  <a:pt x="1270987" y="812248"/>
                </a:cubicBezTo>
                <a:cubicBezTo>
                  <a:pt x="1288079" y="711123"/>
                  <a:pt x="1218287" y="531662"/>
                  <a:pt x="1168437" y="427688"/>
                </a:cubicBezTo>
                <a:cubicBezTo>
                  <a:pt x="1118587" y="323714"/>
                  <a:pt x="1048796" y="225437"/>
                  <a:pt x="937701" y="15422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smtClean="0"/>
              <a:t>t</a:t>
            </a:r>
            <a:endParaRPr lang="nb-NO" sz="2800" dirty="0"/>
          </a:p>
        </p:txBody>
      </p:sp>
      <p:sp>
        <p:nvSpPr>
          <p:cNvPr id="18" name="Freeform 17"/>
          <p:cNvSpPr/>
          <p:nvPr/>
        </p:nvSpPr>
        <p:spPr>
          <a:xfrm>
            <a:off x="4332424" y="3499874"/>
            <a:ext cx="1089039" cy="1115747"/>
          </a:xfrm>
          <a:custGeom>
            <a:avLst/>
            <a:gdLst>
              <a:gd name="connsiteX0" fmla="*/ 327184 w 1089039"/>
              <a:gd name="connsiteY0" fmla="*/ 94507 h 1115747"/>
              <a:gd name="connsiteX1" fmla="*/ 216089 w 1089039"/>
              <a:gd name="connsiteY1" fmla="*/ 94507 h 1115747"/>
              <a:gd name="connsiteX2" fmla="*/ 53719 w 1089039"/>
              <a:gd name="connsiteY2" fmla="*/ 376518 h 1115747"/>
              <a:gd name="connsiteX3" fmla="*/ 19536 w 1089039"/>
              <a:gd name="connsiteY3" fmla="*/ 897812 h 1115747"/>
              <a:gd name="connsiteX4" fmla="*/ 335730 w 1089039"/>
              <a:gd name="connsiteY4" fmla="*/ 1111456 h 1115747"/>
              <a:gd name="connsiteX5" fmla="*/ 822841 w 1089039"/>
              <a:gd name="connsiteY5" fmla="*/ 1008907 h 1115747"/>
              <a:gd name="connsiteX6" fmla="*/ 916844 w 1089039"/>
              <a:gd name="connsiteY6" fmla="*/ 641438 h 1115747"/>
              <a:gd name="connsiteX7" fmla="*/ 1087760 w 1089039"/>
              <a:gd name="connsiteY7" fmla="*/ 385064 h 1115747"/>
              <a:gd name="connsiteX8" fmla="*/ 959573 w 1089039"/>
              <a:gd name="connsiteY8" fmla="*/ 34686 h 1115747"/>
              <a:gd name="connsiteX9" fmla="*/ 395551 w 1089039"/>
              <a:gd name="connsiteY9" fmla="*/ 17595 h 1115747"/>
              <a:gd name="connsiteX10" fmla="*/ 327184 w 1089039"/>
              <a:gd name="connsiteY10" fmla="*/ 94507 h 111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9039" h="1115747">
                <a:moveTo>
                  <a:pt x="327184" y="94507"/>
                </a:moveTo>
                <a:cubicBezTo>
                  <a:pt x="297274" y="107326"/>
                  <a:pt x="261666" y="47505"/>
                  <a:pt x="216089" y="94507"/>
                </a:cubicBezTo>
                <a:cubicBezTo>
                  <a:pt x="170512" y="141509"/>
                  <a:pt x="86478" y="242634"/>
                  <a:pt x="53719" y="376518"/>
                </a:cubicBezTo>
                <a:cubicBezTo>
                  <a:pt x="20960" y="510402"/>
                  <a:pt x="-27466" y="775322"/>
                  <a:pt x="19536" y="897812"/>
                </a:cubicBezTo>
                <a:cubicBezTo>
                  <a:pt x="66538" y="1020302"/>
                  <a:pt x="201846" y="1092940"/>
                  <a:pt x="335730" y="1111456"/>
                </a:cubicBezTo>
                <a:cubicBezTo>
                  <a:pt x="469614" y="1129972"/>
                  <a:pt x="725989" y="1087243"/>
                  <a:pt x="822841" y="1008907"/>
                </a:cubicBezTo>
                <a:cubicBezTo>
                  <a:pt x="919693" y="930571"/>
                  <a:pt x="872691" y="745412"/>
                  <a:pt x="916844" y="641438"/>
                </a:cubicBezTo>
                <a:cubicBezTo>
                  <a:pt x="960997" y="537464"/>
                  <a:pt x="1080638" y="486189"/>
                  <a:pt x="1087760" y="385064"/>
                </a:cubicBezTo>
                <a:cubicBezTo>
                  <a:pt x="1094882" y="283939"/>
                  <a:pt x="1074941" y="95931"/>
                  <a:pt x="959573" y="34686"/>
                </a:cubicBezTo>
                <a:cubicBezTo>
                  <a:pt x="844205" y="-26559"/>
                  <a:pt x="505222" y="10474"/>
                  <a:pt x="395551" y="17595"/>
                </a:cubicBezTo>
                <a:cubicBezTo>
                  <a:pt x="285880" y="24716"/>
                  <a:pt x="357094" y="81688"/>
                  <a:pt x="327184" y="9450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smtClean="0"/>
              <a:t>t</a:t>
            </a:r>
            <a:endParaRPr lang="nb-NO" sz="2800" dirty="0"/>
          </a:p>
        </p:txBody>
      </p:sp>
      <p:sp>
        <p:nvSpPr>
          <p:cNvPr id="19" name="Freeform 18"/>
          <p:cNvSpPr/>
          <p:nvPr/>
        </p:nvSpPr>
        <p:spPr>
          <a:xfrm>
            <a:off x="5723903" y="3284984"/>
            <a:ext cx="1011750" cy="1195196"/>
          </a:xfrm>
          <a:custGeom>
            <a:avLst/>
            <a:gdLst>
              <a:gd name="connsiteX0" fmla="*/ 567162 w 1011750"/>
              <a:gd name="connsiteY0" fmla="*/ 1748 h 1195196"/>
              <a:gd name="connsiteX1" fmla="*/ 122781 w 1011750"/>
              <a:gd name="connsiteY1" fmla="*/ 206847 h 1195196"/>
              <a:gd name="connsiteX2" fmla="*/ 20231 w 1011750"/>
              <a:gd name="connsiteY2" fmla="*/ 728141 h 1195196"/>
              <a:gd name="connsiteX3" fmla="*/ 456067 w 1011750"/>
              <a:gd name="connsiteY3" fmla="*/ 1172522 h 1195196"/>
              <a:gd name="connsiteX4" fmla="*/ 789353 w 1011750"/>
              <a:gd name="connsiteY4" fmla="*/ 1078518 h 1195196"/>
              <a:gd name="connsiteX5" fmla="*/ 1002998 w 1011750"/>
              <a:gd name="connsiteY5" fmla="*/ 634137 h 1195196"/>
              <a:gd name="connsiteX6" fmla="*/ 934631 w 1011750"/>
              <a:gd name="connsiteY6" fmla="*/ 138481 h 1195196"/>
              <a:gd name="connsiteX7" fmla="*/ 567162 w 1011750"/>
              <a:gd name="connsiteY7" fmla="*/ 1748 h 119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1750" h="1195196">
                <a:moveTo>
                  <a:pt x="567162" y="1748"/>
                </a:moveTo>
                <a:cubicBezTo>
                  <a:pt x="431854" y="13142"/>
                  <a:pt x="213936" y="85782"/>
                  <a:pt x="122781" y="206847"/>
                </a:cubicBezTo>
                <a:cubicBezTo>
                  <a:pt x="31626" y="327912"/>
                  <a:pt x="-35317" y="567195"/>
                  <a:pt x="20231" y="728141"/>
                </a:cubicBezTo>
                <a:cubicBezTo>
                  <a:pt x="75779" y="889087"/>
                  <a:pt x="327880" y="1114126"/>
                  <a:pt x="456067" y="1172522"/>
                </a:cubicBezTo>
                <a:cubicBezTo>
                  <a:pt x="584254" y="1230918"/>
                  <a:pt x="698198" y="1168249"/>
                  <a:pt x="789353" y="1078518"/>
                </a:cubicBezTo>
                <a:cubicBezTo>
                  <a:pt x="880508" y="988787"/>
                  <a:pt x="978785" y="790810"/>
                  <a:pt x="1002998" y="634137"/>
                </a:cubicBezTo>
                <a:cubicBezTo>
                  <a:pt x="1027211" y="477464"/>
                  <a:pt x="1000149" y="242455"/>
                  <a:pt x="934631" y="138481"/>
                </a:cubicBezTo>
                <a:cubicBezTo>
                  <a:pt x="869113" y="34507"/>
                  <a:pt x="702470" y="-9646"/>
                  <a:pt x="567162" y="174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smtClean="0"/>
              <a:t>t</a:t>
            </a:r>
            <a:endParaRPr lang="nb-NO" sz="2800" dirty="0"/>
          </a:p>
        </p:txBody>
      </p:sp>
      <p:sp>
        <p:nvSpPr>
          <p:cNvPr id="20" name="Freeform 19"/>
          <p:cNvSpPr/>
          <p:nvPr/>
        </p:nvSpPr>
        <p:spPr>
          <a:xfrm>
            <a:off x="6932790" y="3372190"/>
            <a:ext cx="1196411" cy="965675"/>
          </a:xfrm>
          <a:custGeom>
            <a:avLst/>
            <a:gdLst>
              <a:gd name="connsiteX0" fmla="*/ 1196411 w 1196411"/>
              <a:gd name="connsiteY0" fmla="*/ 324740 h 965675"/>
              <a:gd name="connsiteX1" fmla="*/ 1196411 w 1196411"/>
              <a:gd name="connsiteY1" fmla="*/ 324740 h 965675"/>
              <a:gd name="connsiteX2" fmla="*/ 1093861 w 1196411"/>
              <a:gd name="connsiteY2" fmla="*/ 256374 h 965675"/>
              <a:gd name="connsiteX3" fmla="*/ 991312 w 1196411"/>
              <a:gd name="connsiteY3" fmla="*/ 170916 h 965675"/>
              <a:gd name="connsiteX4" fmla="*/ 640934 w 1196411"/>
              <a:gd name="connsiteY4" fmla="*/ 17092 h 965675"/>
              <a:gd name="connsiteX5" fmla="*/ 546931 w 1196411"/>
              <a:gd name="connsiteY5" fmla="*/ 0 h 965675"/>
              <a:gd name="connsiteX6" fmla="*/ 264919 w 1196411"/>
              <a:gd name="connsiteY6" fmla="*/ 153825 h 965675"/>
              <a:gd name="connsiteX7" fmla="*/ 222190 w 1196411"/>
              <a:gd name="connsiteY7" fmla="*/ 222191 h 965675"/>
              <a:gd name="connsiteX8" fmla="*/ 205099 w 1196411"/>
              <a:gd name="connsiteY8" fmla="*/ 256374 h 965675"/>
              <a:gd name="connsiteX9" fmla="*/ 0 w 1196411"/>
              <a:gd name="connsiteY9" fmla="*/ 640935 h 965675"/>
              <a:gd name="connsiteX10" fmla="*/ 153824 w 1196411"/>
              <a:gd name="connsiteY10" fmla="*/ 871671 h 965675"/>
              <a:gd name="connsiteX11" fmla="*/ 606751 w 1196411"/>
              <a:gd name="connsiteY11" fmla="*/ 957129 h 965675"/>
              <a:gd name="connsiteX12" fmla="*/ 999858 w 1196411"/>
              <a:gd name="connsiteY12" fmla="*/ 965675 h 965675"/>
              <a:gd name="connsiteX13" fmla="*/ 1196411 w 1196411"/>
              <a:gd name="connsiteY13" fmla="*/ 324740 h 96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6411" h="965675">
                <a:moveTo>
                  <a:pt x="1196411" y="324740"/>
                </a:moveTo>
                <a:lnTo>
                  <a:pt x="1196411" y="324740"/>
                </a:lnTo>
                <a:cubicBezTo>
                  <a:pt x="1162228" y="301951"/>
                  <a:pt x="1126728" y="281024"/>
                  <a:pt x="1093861" y="256374"/>
                </a:cubicBezTo>
                <a:cubicBezTo>
                  <a:pt x="1058264" y="229676"/>
                  <a:pt x="991312" y="170916"/>
                  <a:pt x="991312" y="170916"/>
                </a:cubicBezTo>
                <a:lnTo>
                  <a:pt x="640934" y="17092"/>
                </a:lnTo>
                <a:lnTo>
                  <a:pt x="546931" y="0"/>
                </a:lnTo>
                <a:lnTo>
                  <a:pt x="264919" y="153825"/>
                </a:lnTo>
                <a:cubicBezTo>
                  <a:pt x="250676" y="176614"/>
                  <a:pt x="235731" y="198978"/>
                  <a:pt x="222190" y="222191"/>
                </a:cubicBezTo>
                <a:cubicBezTo>
                  <a:pt x="215771" y="233195"/>
                  <a:pt x="205099" y="256374"/>
                  <a:pt x="205099" y="256374"/>
                </a:cubicBezTo>
                <a:lnTo>
                  <a:pt x="0" y="640935"/>
                </a:lnTo>
                <a:lnTo>
                  <a:pt x="153824" y="871671"/>
                </a:lnTo>
                <a:lnTo>
                  <a:pt x="606751" y="957129"/>
                </a:lnTo>
                <a:lnTo>
                  <a:pt x="999858" y="965675"/>
                </a:lnTo>
                <a:lnTo>
                  <a:pt x="1196411" y="32474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smtClean="0"/>
              <a:t>t</a:t>
            </a:r>
            <a:endParaRPr lang="nb-NO" sz="28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411760" y="2636912"/>
            <a:ext cx="421385" cy="50405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635896" y="2780928"/>
            <a:ext cx="159659" cy="59126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628365" y="2780928"/>
            <a:ext cx="159659" cy="59126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564469" y="2780928"/>
            <a:ext cx="303675" cy="50405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735653" y="2708920"/>
            <a:ext cx="500643" cy="66327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7504" y="3892986"/>
            <a:ext cx="1219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002060"/>
                </a:solidFill>
              </a:rPr>
              <a:t>Elements:</a:t>
            </a:r>
            <a:endParaRPr lang="nb-NO" sz="2000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9512" y="3142709"/>
            <a:ext cx="1034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rgbClr val="C00000"/>
                </a:solidFill>
              </a:rPr>
              <a:t>potential</a:t>
            </a:r>
            <a:r>
              <a:rPr lang="nb-NO" dirty="0">
                <a:solidFill>
                  <a:srgbClr val="C00000"/>
                </a:solidFill>
              </a:rPr>
              <a:t/>
            </a:r>
            <a:br>
              <a:rPr lang="nb-NO" dirty="0">
                <a:solidFill>
                  <a:srgbClr val="C00000"/>
                </a:solidFill>
              </a:rPr>
            </a:br>
            <a:r>
              <a:rPr lang="nb-NO" dirty="0" err="1" smtClean="0">
                <a:solidFill>
                  <a:srgbClr val="C00000"/>
                </a:solidFill>
              </a:rPr>
              <a:t>solutions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4985" y="2492896"/>
            <a:ext cx="1344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rgbClr val="C00000"/>
                </a:solidFill>
              </a:rPr>
              <a:t>assignments</a:t>
            </a:r>
            <a:endParaRPr lang="nb-NO" dirty="0">
              <a:solidFill>
                <a:srgbClr val="C0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864283" y="2888940"/>
            <a:ext cx="251333" cy="253769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411760" y="4941168"/>
                <a:ext cx="4561698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b-NO" sz="2800" b="1" dirty="0" err="1" smtClean="0"/>
                  <a:t>Want</a:t>
                </a:r>
                <a:r>
                  <a:rPr lang="nb-NO" sz="2800" b="1" dirty="0" smtClean="0"/>
                  <a:t>:</a:t>
                </a:r>
              </a:p>
              <a:p>
                <a:pPr algn="ctr"/>
                <a:r>
                  <a:rPr lang="nb-NO" sz="2400" dirty="0" smtClean="0">
                    <a:solidFill>
                      <a:srgbClr val="002060"/>
                    </a:solidFill>
                  </a:rPr>
                  <a:t>Solutions</a:t>
                </a:r>
                <a:r>
                  <a:rPr lang="nb-NO" sz="2400" dirty="0" smtClean="0"/>
                  <a:t>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↔</m:t>
                    </m:r>
                  </m:oMath>
                </a14:m>
                <a:r>
                  <a:rPr lang="nb-NO" sz="2400" dirty="0" smtClean="0"/>
                  <a:t> </a:t>
                </a:r>
                <a:r>
                  <a:rPr lang="nb-NO" sz="2400" u="sng" dirty="0" err="1" smtClean="0">
                    <a:solidFill>
                      <a:srgbClr val="002060"/>
                    </a:solidFill>
                  </a:rPr>
                  <a:t>Satisfying</a:t>
                </a:r>
                <a:r>
                  <a:rPr lang="nb-NO" sz="2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nb-NO" sz="2400" dirty="0" err="1" smtClean="0">
                    <a:solidFill>
                      <a:srgbClr val="002060"/>
                    </a:solidFill>
                  </a:rPr>
                  <a:t>assignments</a:t>
                </a:r>
                <a:endParaRPr lang="nb-NO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941168"/>
                <a:ext cx="4561698" cy="892552"/>
              </a:xfrm>
              <a:prstGeom prst="rect">
                <a:avLst/>
              </a:prstGeom>
              <a:blipFill rotWithShape="1">
                <a:blip r:embed="rId3"/>
                <a:stretch>
                  <a:fillRect l="-1872" t="-6164" r="-1604" b="-1506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61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7" grpId="0" animBg="1"/>
      <p:bldP spid="18" grpId="0" animBg="1"/>
      <p:bldP spid="19" grpId="0" animBg="1"/>
      <p:bldP spid="20" grpId="0" animBg="1"/>
      <p:bldP spid="16" grpId="0"/>
      <p:bldP spid="23" grpId="0"/>
      <p:bldP spid="31" grpId="0"/>
      <p:bldP spid="2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Forbidding</a:t>
            </a:r>
            <a:r>
              <a:rPr lang="nb-NO" dirty="0" smtClean="0"/>
              <a:t> </a:t>
            </a:r>
            <a:r>
              <a:rPr lang="nb-NO" dirty="0" err="1" smtClean="0"/>
              <a:t>partial</a:t>
            </a:r>
            <a:r>
              <a:rPr lang="nb-NO" dirty="0" smtClean="0"/>
              <a:t> </a:t>
            </a:r>
            <a:r>
              <a:rPr lang="nb-NO" dirty="0" err="1" smtClean="0"/>
              <a:t>assignments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Pick </a:t>
                </a:r>
                <a:r>
                  <a:rPr lang="nb-NO" dirty="0" err="1" smtClean="0"/>
                  <a:t>any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d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groups</a:t>
                </a:r>
                <a:r>
                  <a:rPr lang="nb-NO" dirty="0"/>
                  <a:t> </a:t>
                </a:r>
                <a:r>
                  <a:rPr lang="nb-NO" dirty="0" err="1" smtClean="0"/>
                  <a:t>of</a:t>
                </a:r>
                <a:r>
                  <a:rPr lang="nb-NO" dirty="0" smtClean="0"/>
                  <a:t> variables, and </a:t>
                </a:r>
                <a:r>
                  <a:rPr lang="nb-NO" dirty="0" err="1" smtClean="0"/>
                  <a:t>consider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some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assignment</a:t>
                </a:r>
                <a:r>
                  <a:rPr lang="nb-NO" dirty="0" smtClean="0"/>
                  <a:t> to </a:t>
                </a:r>
                <a:r>
                  <a:rPr lang="nb-NO" dirty="0" err="1" smtClean="0"/>
                  <a:t>these</a:t>
                </a:r>
                <a:r>
                  <a:rPr lang="nb-NO" dirty="0" smtClean="0"/>
                  <a:t> variables.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/>
                  <a:t>If </a:t>
                </a:r>
                <a:r>
                  <a:rPr lang="nb-NO" dirty="0" err="1" smtClean="0"/>
                  <a:t>this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assignment</a:t>
                </a:r>
                <a:r>
                  <a:rPr lang="nb-NO" dirty="0" smtClean="0"/>
                  <a:t> </a:t>
                </a:r>
                <a:r>
                  <a:rPr lang="nb-NO" dirty="0" err="1" smtClean="0">
                    <a:solidFill>
                      <a:srgbClr val="0070C0"/>
                    </a:solidFill>
                  </a:rPr>
                  <a:t>falsifies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𝜓</m:t>
                    </m:r>
                  </m:oMath>
                </a14:m>
                <a:r>
                  <a:rPr lang="nb-NO" dirty="0" smtClean="0"/>
                  <a:t> </a:t>
                </a:r>
                <a:r>
                  <a:rPr lang="nb-NO" dirty="0" err="1" smtClean="0"/>
                  <a:t>we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want</a:t>
                </a:r>
                <a:r>
                  <a:rPr lang="nb-NO" dirty="0" smtClean="0"/>
                  <a:t> to </a:t>
                </a:r>
                <a:r>
                  <a:rPr lang="nb-NO" dirty="0" err="1" smtClean="0">
                    <a:solidFill>
                      <a:srgbClr val="0070C0"/>
                    </a:solidFill>
                  </a:rPr>
                  <a:t>forbid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 </a:t>
                </a:r>
                <a:r>
                  <a:rPr lang="nb-NO" dirty="0" err="1" smtClean="0">
                    <a:solidFill>
                      <a:srgbClr val="0070C0"/>
                    </a:solidFill>
                  </a:rPr>
                  <a:t>the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 </a:t>
                </a:r>
                <a:r>
                  <a:rPr lang="nb-NO" dirty="0" err="1" smtClean="0">
                    <a:solidFill>
                      <a:srgbClr val="0070C0"/>
                    </a:solidFill>
                  </a:rPr>
                  <a:t>corresponding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set</a:t>
                </a:r>
                <a:r>
                  <a:rPr lang="nb-NO" dirty="0" smtClean="0"/>
                  <a:t> in </a:t>
                </a:r>
                <a:r>
                  <a:rPr lang="nb-NO" dirty="0" err="1" smtClean="0"/>
                  <a:t>the</a:t>
                </a:r>
                <a:r>
                  <a:rPr lang="nb-NO" dirty="0" smtClean="0"/>
                  <a:t> </a:t>
                </a:r>
                <a:r>
                  <a:rPr lang="nb-NO" dirty="0" err="1" smtClean="0">
                    <a:solidFill>
                      <a:srgbClr val="002060"/>
                    </a:solidFill>
                  </a:rPr>
                  <a:t>Hitting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 Set </a:t>
                </a:r>
                <a:r>
                  <a:rPr lang="nb-NO" dirty="0" err="1" smtClean="0"/>
                  <a:t>instance</a:t>
                </a:r>
                <a:r>
                  <a:rPr lang="nb-NO" dirty="0" smtClean="0"/>
                  <a:t> from </a:t>
                </a:r>
                <a:r>
                  <a:rPr lang="nb-NO" dirty="0" err="1" smtClean="0"/>
                  <a:t>being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selected</a:t>
                </a:r>
                <a:r>
                  <a:rPr lang="nb-NO" dirty="0" smtClean="0"/>
                  <a:t>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44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408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Forbidding</a:t>
            </a:r>
            <a:r>
              <a:rPr lang="nb-NO" dirty="0" smtClean="0"/>
              <a:t> </a:t>
            </a:r>
            <a:r>
              <a:rPr lang="nb-NO" dirty="0" err="1" smtClean="0"/>
              <a:t>partial</a:t>
            </a:r>
            <a:r>
              <a:rPr lang="nb-NO" dirty="0" smtClean="0"/>
              <a:t> </a:t>
            </a:r>
            <a:r>
              <a:rPr lang="nb-NO" dirty="0" err="1" smtClean="0"/>
              <a:t>assignments</a:t>
            </a:r>
            <a:endParaRPr lang="nb-NO" dirty="0"/>
          </a:p>
        </p:txBody>
      </p:sp>
      <p:sp>
        <p:nvSpPr>
          <p:cNvPr id="8" name="Rounded Rectangle 7"/>
          <p:cNvSpPr/>
          <p:nvPr/>
        </p:nvSpPr>
        <p:spPr>
          <a:xfrm>
            <a:off x="4313319" y="2276872"/>
            <a:ext cx="720080" cy="93610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ounded Rectangle 8"/>
          <p:cNvSpPr/>
          <p:nvPr/>
        </p:nvSpPr>
        <p:spPr>
          <a:xfrm>
            <a:off x="3434934" y="2276872"/>
            <a:ext cx="720080" cy="93610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ounded Rectangle 9"/>
          <p:cNvSpPr/>
          <p:nvPr/>
        </p:nvSpPr>
        <p:spPr>
          <a:xfrm>
            <a:off x="5177415" y="2276872"/>
            <a:ext cx="720080" cy="93610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Isosceles Triangle 10"/>
          <p:cNvSpPr/>
          <p:nvPr/>
        </p:nvSpPr>
        <p:spPr>
          <a:xfrm rot="16200000">
            <a:off x="2279093" y="2222867"/>
            <a:ext cx="972108" cy="108012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Box 12"/>
          <p:cNvSpPr txBox="1"/>
          <p:nvPr/>
        </p:nvSpPr>
        <p:spPr>
          <a:xfrm>
            <a:off x="971600" y="257826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Variables</a:t>
            </a:r>
            <a:endParaRPr lang="nb-NO" dirty="0"/>
          </a:p>
        </p:txBody>
      </p:sp>
      <p:sp>
        <p:nvSpPr>
          <p:cNvPr id="14" name="Rounded Rectangle 13"/>
          <p:cNvSpPr/>
          <p:nvPr/>
        </p:nvSpPr>
        <p:spPr>
          <a:xfrm>
            <a:off x="6041511" y="2276872"/>
            <a:ext cx="720080" cy="93610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xtBox 14"/>
          <p:cNvSpPr txBox="1"/>
          <p:nvPr/>
        </p:nvSpPr>
        <p:spPr>
          <a:xfrm>
            <a:off x="6833599" y="2348880"/>
            <a:ext cx="6623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5400" dirty="0" smtClean="0"/>
              <a:t>…</a:t>
            </a:r>
            <a:endParaRPr lang="nb-NO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377215" y="2060848"/>
            <a:ext cx="0" cy="14401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241311" y="2060848"/>
            <a:ext cx="0" cy="14401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105407" y="2060848"/>
            <a:ext cx="0" cy="14401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969503" y="2060848"/>
            <a:ext cx="0" cy="14401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833599" y="2132856"/>
            <a:ext cx="0" cy="14401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1298961" y="3939465"/>
            <a:ext cx="1187865" cy="897309"/>
          </a:xfrm>
          <a:custGeom>
            <a:avLst/>
            <a:gdLst>
              <a:gd name="connsiteX0" fmla="*/ 675118 w 1187865"/>
              <a:gd name="connsiteY0" fmla="*/ 136733 h 897309"/>
              <a:gd name="connsiteX1" fmla="*/ 239282 w 1187865"/>
              <a:gd name="connsiteY1" fmla="*/ 0 h 897309"/>
              <a:gd name="connsiteX2" fmla="*/ 0 w 1187865"/>
              <a:gd name="connsiteY2" fmla="*/ 333286 h 897309"/>
              <a:gd name="connsiteX3" fmla="*/ 17091 w 1187865"/>
              <a:gd name="connsiteY3" fmla="*/ 606752 h 897309"/>
              <a:gd name="connsiteX4" fmla="*/ 247828 w 1187865"/>
              <a:gd name="connsiteY4" fmla="*/ 897309 h 897309"/>
              <a:gd name="connsiteX5" fmla="*/ 803304 w 1187865"/>
              <a:gd name="connsiteY5" fmla="*/ 897309 h 897309"/>
              <a:gd name="connsiteX6" fmla="*/ 1187865 w 1187865"/>
              <a:gd name="connsiteY6" fmla="*/ 717847 h 897309"/>
              <a:gd name="connsiteX7" fmla="*/ 1119499 w 1187865"/>
              <a:gd name="connsiteY7" fmla="*/ 299103 h 897309"/>
              <a:gd name="connsiteX8" fmla="*/ 931491 w 1187865"/>
              <a:gd name="connsiteY8" fmla="*/ 102550 h 897309"/>
              <a:gd name="connsiteX9" fmla="*/ 734938 w 1187865"/>
              <a:gd name="connsiteY9" fmla="*/ 136733 h 897309"/>
              <a:gd name="connsiteX10" fmla="*/ 675118 w 1187865"/>
              <a:gd name="connsiteY10" fmla="*/ 136733 h 89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7865" h="897309">
                <a:moveTo>
                  <a:pt x="675118" y="136733"/>
                </a:moveTo>
                <a:lnTo>
                  <a:pt x="239282" y="0"/>
                </a:lnTo>
                <a:lnTo>
                  <a:pt x="0" y="333286"/>
                </a:lnTo>
                <a:lnTo>
                  <a:pt x="17091" y="606752"/>
                </a:lnTo>
                <a:lnTo>
                  <a:pt x="247828" y="897309"/>
                </a:lnTo>
                <a:lnTo>
                  <a:pt x="803304" y="897309"/>
                </a:lnTo>
                <a:lnTo>
                  <a:pt x="1187865" y="717847"/>
                </a:lnTo>
                <a:lnTo>
                  <a:pt x="1119499" y="299103"/>
                </a:lnTo>
                <a:lnTo>
                  <a:pt x="931491" y="102550"/>
                </a:lnTo>
                <a:lnTo>
                  <a:pt x="734938" y="136733"/>
                </a:lnTo>
                <a:lnTo>
                  <a:pt x="675118" y="13673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Freeform 24"/>
          <p:cNvSpPr/>
          <p:nvPr/>
        </p:nvSpPr>
        <p:spPr>
          <a:xfrm>
            <a:off x="2686050" y="4005064"/>
            <a:ext cx="1093862" cy="931491"/>
          </a:xfrm>
          <a:custGeom>
            <a:avLst/>
            <a:gdLst>
              <a:gd name="connsiteX0" fmla="*/ 205099 w 1093862"/>
              <a:gd name="connsiteY0" fmla="*/ 239282 h 931491"/>
              <a:gd name="connsiteX1" fmla="*/ 418744 w 1093862"/>
              <a:gd name="connsiteY1" fmla="*/ 8546 h 931491"/>
              <a:gd name="connsiteX2" fmla="*/ 692210 w 1093862"/>
              <a:gd name="connsiteY2" fmla="*/ 0 h 931491"/>
              <a:gd name="connsiteX3" fmla="*/ 982767 w 1093862"/>
              <a:gd name="connsiteY3" fmla="*/ 188007 h 931491"/>
              <a:gd name="connsiteX4" fmla="*/ 1093862 w 1093862"/>
              <a:gd name="connsiteY4" fmla="*/ 564022 h 931491"/>
              <a:gd name="connsiteX5" fmla="*/ 752030 w 1093862"/>
              <a:gd name="connsiteY5" fmla="*/ 931491 h 931491"/>
              <a:gd name="connsiteX6" fmla="*/ 170916 w 1093862"/>
              <a:gd name="connsiteY6" fmla="*/ 837488 h 931491"/>
              <a:gd name="connsiteX7" fmla="*/ 0 w 1093862"/>
              <a:gd name="connsiteY7" fmla="*/ 538385 h 931491"/>
              <a:gd name="connsiteX8" fmla="*/ 205099 w 1093862"/>
              <a:gd name="connsiteY8" fmla="*/ 239282 h 93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3862" h="931491">
                <a:moveTo>
                  <a:pt x="205099" y="239282"/>
                </a:moveTo>
                <a:lnTo>
                  <a:pt x="418744" y="8546"/>
                </a:lnTo>
                <a:lnTo>
                  <a:pt x="692210" y="0"/>
                </a:lnTo>
                <a:lnTo>
                  <a:pt x="982767" y="188007"/>
                </a:lnTo>
                <a:lnTo>
                  <a:pt x="1093862" y="564022"/>
                </a:lnTo>
                <a:lnTo>
                  <a:pt x="752030" y="931491"/>
                </a:lnTo>
                <a:lnTo>
                  <a:pt x="170916" y="837488"/>
                </a:lnTo>
                <a:lnTo>
                  <a:pt x="0" y="538385"/>
                </a:lnTo>
                <a:lnTo>
                  <a:pt x="205099" y="23928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Freeform 25"/>
          <p:cNvSpPr/>
          <p:nvPr/>
        </p:nvSpPr>
        <p:spPr>
          <a:xfrm>
            <a:off x="3909639" y="4005064"/>
            <a:ext cx="991312" cy="982766"/>
          </a:xfrm>
          <a:custGeom>
            <a:avLst/>
            <a:gdLst>
              <a:gd name="connsiteX0" fmla="*/ 68366 w 991312"/>
              <a:gd name="connsiteY0" fmla="*/ 393106 h 982766"/>
              <a:gd name="connsiteX1" fmla="*/ 0 w 991312"/>
              <a:gd name="connsiteY1" fmla="*/ 162370 h 982766"/>
              <a:gd name="connsiteX2" fmla="*/ 136733 w 991312"/>
              <a:gd name="connsiteY2" fmla="*/ 0 h 982766"/>
              <a:gd name="connsiteX3" fmla="*/ 649480 w 991312"/>
              <a:gd name="connsiteY3" fmla="*/ 0 h 982766"/>
              <a:gd name="connsiteX4" fmla="*/ 888763 w 991312"/>
              <a:gd name="connsiteY4" fmla="*/ 119641 h 982766"/>
              <a:gd name="connsiteX5" fmla="*/ 982766 w 991312"/>
              <a:gd name="connsiteY5" fmla="*/ 324740 h 982766"/>
              <a:gd name="connsiteX6" fmla="*/ 991312 w 991312"/>
              <a:gd name="connsiteY6" fmla="*/ 837488 h 982766"/>
              <a:gd name="connsiteX7" fmla="*/ 247828 w 991312"/>
              <a:gd name="connsiteY7" fmla="*/ 982766 h 982766"/>
              <a:gd name="connsiteX8" fmla="*/ 34183 w 991312"/>
              <a:gd name="connsiteY8" fmla="*/ 777667 h 982766"/>
              <a:gd name="connsiteX9" fmla="*/ 68366 w 991312"/>
              <a:gd name="connsiteY9" fmla="*/ 393106 h 98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1312" h="982766">
                <a:moveTo>
                  <a:pt x="68366" y="393106"/>
                </a:moveTo>
                <a:lnTo>
                  <a:pt x="0" y="162370"/>
                </a:lnTo>
                <a:lnTo>
                  <a:pt x="136733" y="0"/>
                </a:lnTo>
                <a:lnTo>
                  <a:pt x="649480" y="0"/>
                </a:lnTo>
                <a:lnTo>
                  <a:pt x="888763" y="119641"/>
                </a:lnTo>
                <a:lnTo>
                  <a:pt x="982766" y="324740"/>
                </a:lnTo>
                <a:lnTo>
                  <a:pt x="991312" y="837488"/>
                </a:lnTo>
                <a:lnTo>
                  <a:pt x="247828" y="982766"/>
                </a:lnTo>
                <a:lnTo>
                  <a:pt x="34183" y="777667"/>
                </a:lnTo>
                <a:lnTo>
                  <a:pt x="68366" y="39310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Freeform 27"/>
          <p:cNvSpPr/>
          <p:nvPr/>
        </p:nvSpPr>
        <p:spPr>
          <a:xfrm>
            <a:off x="5047200" y="4024923"/>
            <a:ext cx="820397" cy="914400"/>
          </a:xfrm>
          <a:custGeom>
            <a:avLst/>
            <a:gdLst>
              <a:gd name="connsiteX0" fmla="*/ 205099 w 820397"/>
              <a:gd name="connsiteY0" fmla="*/ 17092 h 914400"/>
              <a:gd name="connsiteX1" fmla="*/ 76913 w 820397"/>
              <a:gd name="connsiteY1" fmla="*/ 196554 h 914400"/>
              <a:gd name="connsiteX2" fmla="*/ 0 w 820397"/>
              <a:gd name="connsiteY2" fmla="*/ 324740 h 914400"/>
              <a:gd name="connsiteX3" fmla="*/ 68367 w 820397"/>
              <a:gd name="connsiteY3" fmla="*/ 512748 h 914400"/>
              <a:gd name="connsiteX4" fmla="*/ 34184 w 820397"/>
              <a:gd name="connsiteY4" fmla="*/ 632389 h 914400"/>
              <a:gd name="connsiteX5" fmla="*/ 128187 w 820397"/>
              <a:gd name="connsiteY5" fmla="*/ 905854 h 914400"/>
              <a:gd name="connsiteX6" fmla="*/ 623843 w 820397"/>
              <a:gd name="connsiteY6" fmla="*/ 914400 h 914400"/>
              <a:gd name="connsiteX7" fmla="*/ 820397 w 820397"/>
              <a:gd name="connsiteY7" fmla="*/ 564023 h 914400"/>
              <a:gd name="connsiteX8" fmla="*/ 794759 w 820397"/>
              <a:gd name="connsiteY8" fmla="*/ 222191 h 914400"/>
              <a:gd name="connsiteX9" fmla="*/ 709301 w 820397"/>
              <a:gd name="connsiteY9" fmla="*/ 0 h 914400"/>
              <a:gd name="connsiteX10" fmla="*/ 205099 w 820397"/>
              <a:gd name="connsiteY10" fmla="*/ 17092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0397" h="914400">
                <a:moveTo>
                  <a:pt x="205099" y="17092"/>
                </a:moveTo>
                <a:lnTo>
                  <a:pt x="76913" y="196554"/>
                </a:lnTo>
                <a:lnTo>
                  <a:pt x="0" y="324740"/>
                </a:lnTo>
                <a:lnTo>
                  <a:pt x="68367" y="512748"/>
                </a:lnTo>
                <a:lnTo>
                  <a:pt x="34184" y="632389"/>
                </a:lnTo>
                <a:lnTo>
                  <a:pt x="128187" y="905854"/>
                </a:lnTo>
                <a:lnTo>
                  <a:pt x="623843" y="914400"/>
                </a:lnTo>
                <a:lnTo>
                  <a:pt x="820397" y="564023"/>
                </a:lnTo>
                <a:lnTo>
                  <a:pt x="794759" y="222191"/>
                </a:lnTo>
                <a:lnTo>
                  <a:pt x="709301" y="0"/>
                </a:lnTo>
                <a:lnTo>
                  <a:pt x="205099" y="1709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Freeform 28"/>
          <p:cNvSpPr/>
          <p:nvPr/>
        </p:nvSpPr>
        <p:spPr>
          <a:xfrm>
            <a:off x="5978692" y="4007832"/>
            <a:ext cx="914400" cy="1008403"/>
          </a:xfrm>
          <a:custGeom>
            <a:avLst/>
            <a:gdLst>
              <a:gd name="connsiteX0" fmla="*/ 128187 w 914400"/>
              <a:gd name="connsiteY0" fmla="*/ 17091 h 1008403"/>
              <a:gd name="connsiteX1" fmla="*/ 17092 w 914400"/>
              <a:gd name="connsiteY1" fmla="*/ 222190 h 1008403"/>
              <a:gd name="connsiteX2" fmla="*/ 0 w 914400"/>
              <a:gd name="connsiteY2" fmla="*/ 529839 h 1008403"/>
              <a:gd name="connsiteX3" fmla="*/ 25637 w 914400"/>
              <a:gd name="connsiteY3" fmla="*/ 888762 h 1008403"/>
              <a:gd name="connsiteX4" fmla="*/ 401652 w 914400"/>
              <a:gd name="connsiteY4" fmla="*/ 1008403 h 1008403"/>
              <a:gd name="connsiteX5" fmla="*/ 786213 w 914400"/>
              <a:gd name="connsiteY5" fmla="*/ 854579 h 1008403"/>
              <a:gd name="connsiteX6" fmla="*/ 914400 w 914400"/>
              <a:gd name="connsiteY6" fmla="*/ 435835 h 1008403"/>
              <a:gd name="connsiteX7" fmla="*/ 905854 w 914400"/>
              <a:gd name="connsiteY7" fmla="*/ 85458 h 1008403"/>
              <a:gd name="connsiteX8" fmla="*/ 521293 w 914400"/>
              <a:gd name="connsiteY8" fmla="*/ 0 h 1008403"/>
              <a:gd name="connsiteX9" fmla="*/ 128187 w 914400"/>
              <a:gd name="connsiteY9" fmla="*/ 17091 h 100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" h="1008403">
                <a:moveTo>
                  <a:pt x="128187" y="17091"/>
                </a:moveTo>
                <a:lnTo>
                  <a:pt x="17092" y="222190"/>
                </a:lnTo>
                <a:lnTo>
                  <a:pt x="0" y="529839"/>
                </a:lnTo>
                <a:lnTo>
                  <a:pt x="25637" y="888762"/>
                </a:lnTo>
                <a:lnTo>
                  <a:pt x="401652" y="1008403"/>
                </a:lnTo>
                <a:lnTo>
                  <a:pt x="786213" y="854579"/>
                </a:lnTo>
                <a:lnTo>
                  <a:pt x="914400" y="435835"/>
                </a:lnTo>
                <a:lnTo>
                  <a:pt x="905854" y="85458"/>
                </a:lnTo>
                <a:lnTo>
                  <a:pt x="521293" y="0"/>
                </a:lnTo>
                <a:lnTo>
                  <a:pt x="128187" y="1709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TextBox 29"/>
          <p:cNvSpPr txBox="1"/>
          <p:nvPr/>
        </p:nvSpPr>
        <p:spPr>
          <a:xfrm>
            <a:off x="6933975" y="4161854"/>
            <a:ext cx="6623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5400" dirty="0" smtClean="0"/>
              <a:t>…</a:t>
            </a:r>
            <a:endParaRPr lang="nb-NO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2009063" y="3140968"/>
            <a:ext cx="604980" cy="79849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3434934" y="3350583"/>
            <a:ext cx="344978" cy="58888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4283968" y="3344174"/>
            <a:ext cx="344978" cy="58888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364088" y="3337765"/>
            <a:ext cx="172489" cy="59529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315254" y="3344174"/>
            <a:ext cx="0" cy="58888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2009063" y="2132856"/>
            <a:ext cx="3096344" cy="121772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  <a:ln>
            <a:solidFill>
              <a:schemeClr val="accent6">
                <a:lumMod val="50000"/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TextBox 40"/>
          <p:cNvSpPr txBox="1"/>
          <p:nvPr/>
        </p:nvSpPr>
        <p:spPr>
          <a:xfrm>
            <a:off x="2699792" y="1556792"/>
            <a:ext cx="1665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Bad </a:t>
            </a:r>
            <a:r>
              <a:rPr lang="nb-NO" dirty="0" err="1" smtClean="0"/>
              <a:t>assignment</a:t>
            </a:r>
            <a:endParaRPr lang="nb-NO" dirty="0"/>
          </a:p>
        </p:txBody>
      </p:sp>
      <p:sp>
        <p:nvSpPr>
          <p:cNvPr id="42" name="Freeform 41"/>
          <p:cNvSpPr/>
          <p:nvPr/>
        </p:nvSpPr>
        <p:spPr>
          <a:xfrm>
            <a:off x="1298961" y="3933057"/>
            <a:ext cx="820396" cy="903718"/>
          </a:xfrm>
          <a:custGeom>
            <a:avLst/>
            <a:gdLst>
              <a:gd name="connsiteX0" fmla="*/ 658026 w 820396"/>
              <a:gd name="connsiteY0" fmla="*/ 111095 h 888763"/>
              <a:gd name="connsiteX1" fmla="*/ 239282 w 820396"/>
              <a:gd name="connsiteY1" fmla="*/ 0 h 888763"/>
              <a:gd name="connsiteX2" fmla="*/ 0 w 820396"/>
              <a:gd name="connsiteY2" fmla="*/ 341832 h 888763"/>
              <a:gd name="connsiteX3" fmla="*/ 25637 w 820396"/>
              <a:gd name="connsiteY3" fmla="*/ 623843 h 888763"/>
              <a:gd name="connsiteX4" fmla="*/ 273465 w 820396"/>
              <a:gd name="connsiteY4" fmla="*/ 888763 h 888763"/>
              <a:gd name="connsiteX5" fmla="*/ 820396 w 820396"/>
              <a:gd name="connsiteY5" fmla="*/ 888763 h 888763"/>
              <a:gd name="connsiteX6" fmla="*/ 658026 w 820396"/>
              <a:gd name="connsiteY6" fmla="*/ 111095 h 88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0396" h="888763">
                <a:moveTo>
                  <a:pt x="658026" y="111095"/>
                </a:moveTo>
                <a:lnTo>
                  <a:pt x="239282" y="0"/>
                </a:lnTo>
                <a:lnTo>
                  <a:pt x="0" y="341832"/>
                </a:lnTo>
                <a:lnTo>
                  <a:pt x="25637" y="623843"/>
                </a:lnTo>
                <a:lnTo>
                  <a:pt x="273465" y="888763"/>
                </a:lnTo>
                <a:lnTo>
                  <a:pt x="820396" y="888763"/>
                </a:lnTo>
                <a:lnTo>
                  <a:pt x="658026" y="11109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Freeform 42"/>
          <p:cNvSpPr/>
          <p:nvPr/>
        </p:nvSpPr>
        <p:spPr>
          <a:xfrm>
            <a:off x="2695567" y="4277995"/>
            <a:ext cx="965675" cy="649480"/>
          </a:xfrm>
          <a:custGeom>
            <a:avLst/>
            <a:gdLst>
              <a:gd name="connsiteX0" fmla="*/ 153824 w 965675"/>
              <a:gd name="connsiteY0" fmla="*/ 0 h 649480"/>
              <a:gd name="connsiteX1" fmla="*/ 965675 w 965675"/>
              <a:gd name="connsiteY1" fmla="*/ 435835 h 649480"/>
              <a:gd name="connsiteX2" fmla="*/ 752030 w 965675"/>
              <a:gd name="connsiteY2" fmla="*/ 649480 h 649480"/>
              <a:gd name="connsiteX3" fmla="*/ 153824 w 965675"/>
              <a:gd name="connsiteY3" fmla="*/ 572568 h 649480"/>
              <a:gd name="connsiteX4" fmla="*/ 0 w 965675"/>
              <a:gd name="connsiteY4" fmla="*/ 264919 h 649480"/>
              <a:gd name="connsiteX5" fmla="*/ 153824 w 965675"/>
              <a:gd name="connsiteY5" fmla="*/ 0 h 64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5675" h="649480">
                <a:moveTo>
                  <a:pt x="153824" y="0"/>
                </a:moveTo>
                <a:lnTo>
                  <a:pt x="965675" y="435835"/>
                </a:lnTo>
                <a:lnTo>
                  <a:pt x="752030" y="649480"/>
                </a:lnTo>
                <a:lnTo>
                  <a:pt x="153824" y="572568"/>
                </a:lnTo>
                <a:lnTo>
                  <a:pt x="0" y="264919"/>
                </a:lnTo>
                <a:lnTo>
                  <a:pt x="15382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Freeform 43"/>
          <p:cNvSpPr/>
          <p:nvPr/>
        </p:nvSpPr>
        <p:spPr>
          <a:xfrm>
            <a:off x="3941151" y="4394529"/>
            <a:ext cx="982767" cy="589660"/>
          </a:xfrm>
          <a:custGeom>
            <a:avLst/>
            <a:gdLst>
              <a:gd name="connsiteX0" fmla="*/ 25638 w 982767"/>
              <a:gd name="connsiteY0" fmla="*/ 0 h 589660"/>
              <a:gd name="connsiteX1" fmla="*/ 0 w 982767"/>
              <a:gd name="connsiteY1" fmla="*/ 384561 h 589660"/>
              <a:gd name="connsiteX2" fmla="*/ 205099 w 982767"/>
              <a:gd name="connsiteY2" fmla="*/ 589660 h 589660"/>
              <a:gd name="connsiteX3" fmla="*/ 982767 w 982767"/>
              <a:gd name="connsiteY3" fmla="*/ 435835 h 589660"/>
              <a:gd name="connsiteX4" fmla="*/ 948583 w 982767"/>
              <a:gd name="connsiteY4" fmla="*/ 17091 h 589660"/>
              <a:gd name="connsiteX5" fmla="*/ 25638 w 982767"/>
              <a:gd name="connsiteY5" fmla="*/ 0 h 58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2767" h="589660">
                <a:moveTo>
                  <a:pt x="25638" y="0"/>
                </a:moveTo>
                <a:lnTo>
                  <a:pt x="0" y="384561"/>
                </a:lnTo>
                <a:lnTo>
                  <a:pt x="205099" y="589660"/>
                </a:lnTo>
                <a:lnTo>
                  <a:pt x="982767" y="435835"/>
                </a:lnTo>
                <a:lnTo>
                  <a:pt x="948583" y="17091"/>
                </a:lnTo>
                <a:lnTo>
                  <a:pt x="25638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Freeform 46"/>
          <p:cNvSpPr/>
          <p:nvPr/>
        </p:nvSpPr>
        <p:spPr>
          <a:xfrm>
            <a:off x="2025353" y="3982923"/>
            <a:ext cx="2871387" cy="1649338"/>
          </a:xfrm>
          <a:custGeom>
            <a:avLst/>
            <a:gdLst>
              <a:gd name="connsiteX0" fmla="*/ 162370 w 2871387"/>
              <a:gd name="connsiteY0" fmla="*/ 794758 h 1649338"/>
              <a:gd name="connsiteX1" fmla="*/ 0 w 2871387"/>
              <a:gd name="connsiteY1" fmla="*/ 76912 h 1649338"/>
              <a:gd name="connsiteX2" fmla="*/ 213645 w 2871387"/>
              <a:gd name="connsiteY2" fmla="*/ 42729 h 1649338"/>
              <a:gd name="connsiteX3" fmla="*/ 401653 w 2871387"/>
              <a:gd name="connsiteY3" fmla="*/ 256373 h 1649338"/>
              <a:gd name="connsiteX4" fmla="*/ 478565 w 2871387"/>
              <a:gd name="connsiteY4" fmla="*/ 675117 h 1649338"/>
              <a:gd name="connsiteX5" fmla="*/ 256374 w 2871387"/>
              <a:gd name="connsiteY5" fmla="*/ 752029 h 1649338"/>
              <a:gd name="connsiteX6" fmla="*/ 820397 w 2871387"/>
              <a:gd name="connsiteY6" fmla="*/ 1546788 h 1649338"/>
              <a:gd name="connsiteX7" fmla="*/ 521294 w 2871387"/>
              <a:gd name="connsiteY7" fmla="*/ 529839 h 1649338"/>
              <a:gd name="connsiteX8" fmla="*/ 615297 w 2871387"/>
              <a:gd name="connsiteY8" fmla="*/ 136732 h 1649338"/>
              <a:gd name="connsiteX9" fmla="*/ 931492 w 2871387"/>
              <a:gd name="connsiteY9" fmla="*/ 179461 h 1649338"/>
              <a:gd name="connsiteX10" fmla="*/ 1102408 w 2871387"/>
              <a:gd name="connsiteY10" fmla="*/ 17091 h 1649338"/>
              <a:gd name="connsiteX11" fmla="*/ 1375873 w 2871387"/>
              <a:gd name="connsiteY11" fmla="*/ 17091 h 1649338"/>
              <a:gd name="connsiteX12" fmla="*/ 1640793 w 2871387"/>
              <a:gd name="connsiteY12" fmla="*/ 196553 h 1649338"/>
              <a:gd name="connsiteX13" fmla="*/ 1751888 w 2871387"/>
              <a:gd name="connsiteY13" fmla="*/ 581114 h 1649338"/>
              <a:gd name="connsiteX14" fmla="*/ 1683522 w 2871387"/>
              <a:gd name="connsiteY14" fmla="*/ 649480 h 1649338"/>
              <a:gd name="connsiteX15" fmla="*/ 880217 w 2871387"/>
              <a:gd name="connsiteY15" fmla="*/ 239282 h 1649338"/>
              <a:gd name="connsiteX16" fmla="*/ 649481 w 2871387"/>
              <a:gd name="connsiteY16" fmla="*/ 213644 h 1649338"/>
              <a:gd name="connsiteX17" fmla="*/ 581114 w 2871387"/>
              <a:gd name="connsiteY17" fmla="*/ 538385 h 1649338"/>
              <a:gd name="connsiteX18" fmla="*/ 880217 w 2871387"/>
              <a:gd name="connsiteY18" fmla="*/ 1555334 h 1649338"/>
              <a:gd name="connsiteX19" fmla="*/ 1333144 w 2871387"/>
              <a:gd name="connsiteY19" fmla="*/ 1316052 h 1649338"/>
              <a:gd name="connsiteX20" fmla="*/ 1803163 w 2871387"/>
              <a:gd name="connsiteY20" fmla="*/ 632388 h 1649338"/>
              <a:gd name="connsiteX21" fmla="*/ 1811709 w 2871387"/>
              <a:gd name="connsiteY21" fmla="*/ 410198 h 1649338"/>
              <a:gd name="connsiteX22" fmla="*/ 1914258 w 2871387"/>
              <a:gd name="connsiteY22" fmla="*/ 307648 h 1649338"/>
              <a:gd name="connsiteX23" fmla="*/ 1888621 w 2871387"/>
              <a:gd name="connsiteY23" fmla="*/ 162370 h 1649338"/>
              <a:gd name="connsiteX24" fmla="*/ 2033899 w 2871387"/>
              <a:gd name="connsiteY24" fmla="*/ 8545 h 1649338"/>
              <a:gd name="connsiteX25" fmla="*/ 2546647 w 2871387"/>
              <a:gd name="connsiteY25" fmla="*/ 0 h 1649338"/>
              <a:gd name="connsiteX26" fmla="*/ 2794475 w 2871387"/>
              <a:gd name="connsiteY26" fmla="*/ 162370 h 1649338"/>
              <a:gd name="connsiteX27" fmla="*/ 2871387 w 2871387"/>
              <a:gd name="connsiteY27" fmla="*/ 358923 h 1649338"/>
              <a:gd name="connsiteX28" fmla="*/ 1948441 w 2871387"/>
              <a:gd name="connsiteY28" fmla="*/ 358923 h 1649338"/>
              <a:gd name="connsiteX29" fmla="*/ 1845892 w 2871387"/>
              <a:gd name="connsiteY29" fmla="*/ 444381 h 1649338"/>
              <a:gd name="connsiteX30" fmla="*/ 1854438 w 2871387"/>
              <a:gd name="connsiteY30" fmla="*/ 692209 h 1649338"/>
              <a:gd name="connsiteX31" fmla="*/ 1358782 w 2871387"/>
              <a:gd name="connsiteY31" fmla="*/ 1384418 h 1649338"/>
              <a:gd name="connsiteX32" fmla="*/ 846034 w 2871387"/>
              <a:gd name="connsiteY32" fmla="*/ 1649338 h 1649338"/>
              <a:gd name="connsiteX33" fmla="*/ 743484 w 2871387"/>
              <a:gd name="connsiteY33" fmla="*/ 1555334 h 1649338"/>
              <a:gd name="connsiteX34" fmla="*/ 162370 w 2871387"/>
              <a:gd name="connsiteY34" fmla="*/ 794758 h 164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71387" h="1649338">
                <a:moveTo>
                  <a:pt x="162370" y="794758"/>
                </a:moveTo>
                <a:lnTo>
                  <a:pt x="0" y="76912"/>
                </a:lnTo>
                <a:lnTo>
                  <a:pt x="213645" y="42729"/>
                </a:lnTo>
                <a:lnTo>
                  <a:pt x="401653" y="256373"/>
                </a:lnTo>
                <a:lnTo>
                  <a:pt x="478565" y="675117"/>
                </a:lnTo>
                <a:lnTo>
                  <a:pt x="256374" y="752029"/>
                </a:lnTo>
                <a:lnTo>
                  <a:pt x="820397" y="1546788"/>
                </a:lnTo>
                <a:lnTo>
                  <a:pt x="521294" y="529839"/>
                </a:lnTo>
                <a:lnTo>
                  <a:pt x="615297" y="136732"/>
                </a:lnTo>
                <a:lnTo>
                  <a:pt x="931492" y="179461"/>
                </a:lnTo>
                <a:lnTo>
                  <a:pt x="1102408" y="17091"/>
                </a:lnTo>
                <a:lnTo>
                  <a:pt x="1375873" y="17091"/>
                </a:lnTo>
                <a:lnTo>
                  <a:pt x="1640793" y="196553"/>
                </a:lnTo>
                <a:lnTo>
                  <a:pt x="1751888" y="581114"/>
                </a:lnTo>
                <a:lnTo>
                  <a:pt x="1683522" y="649480"/>
                </a:lnTo>
                <a:lnTo>
                  <a:pt x="880217" y="239282"/>
                </a:lnTo>
                <a:lnTo>
                  <a:pt x="649481" y="213644"/>
                </a:lnTo>
                <a:lnTo>
                  <a:pt x="581114" y="538385"/>
                </a:lnTo>
                <a:lnTo>
                  <a:pt x="880217" y="1555334"/>
                </a:lnTo>
                <a:lnTo>
                  <a:pt x="1333144" y="1316052"/>
                </a:lnTo>
                <a:lnTo>
                  <a:pt x="1803163" y="632388"/>
                </a:lnTo>
                <a:lnTo>
                  <a:pt x="1811709" y="410198"/>
                </a:lnTo>
                <a:lnTo>
                  <a:pt x="1914258" y="307648"/>
                </a:lnTo>
                <a:lnTo>
                  <a:pt x="1888621" y="162370"/>
                </a:lnTo>
                <a:lnTo>
                  <a:pt x="2033899" y="8545"/>
                </a:lnTo>
                <a:lnTo>
                  <a:pt x="2546647" y="0"/>
                </a:lnTo>
                <a:lnTo>
                  <a:pt x="2794475" y="162370"/>
                </a:lnTo>
                <a:lnTo>
                  <a:pt x="2871387" y="358923"/>
                </a:lnTo>
                <a:lnTo>
                  <a:pt x="1948441" y="358923"/>
                </a:lnTo>
                <a:lnTo>
                  <a:pt x="1845892" y="444381"/>
                </a:lnTo>
                <a:lnTo>
                  <a:pt x="1854438" y="692209"/>
                </a:lnTo>
                <a:lnTo>
                  <a:pt x="1358782" y="1384418"/>
                </a:lnTo>
                <a:lnTo>
                  <a:pt x="846034" y="1649338"/>
                </a:lnTo>
                <a:lnTo>
                  <a:pt x="743484" y="1555334"/>
                </a:lnTo>
                <a:lnTo>
                  <a:pt x="162370" y="79475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75000"/>
            </a:schemeClr>
          </a:solidFill>
          <a:ln>
            <a:solidFill>
              <a:schemeClr val="accent2">
                <a:lumMod val="75000"/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TextBox 47"/>
          <p:cNvSpPr txBox="1"/>
          <p:nvPr/>
        </p:nvSpPr>
        <p:spPr>
          <a:xfrm>
            <a:off x="1043608" y="5805264"/>
            <a:ext cx="429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Set </a:t>
            </a:r>
            <a:r>
              <a:rPr lang="nb-NO" dirty="0" err="1" smtClean="0"/>
              <a:t>added</a:t>
            </a:r>
            <a:r>
              <a:rPr lang="nb-NO" dirty="0" smtClean="0"/>
              <a:t> to </a:t>
            </a:r>
            <a:r>
              <a:rPr lang="nb-NO" dirty="0" smtClean="0">
                <a:solidFill>
                  <a:srgbClr val="C00000"/>
                </a:solidFill>
              </a:rPr>
              <a:t>F</a:t>
            </a:r>
            <a:r>
              <a:rPr lang="nb-NO" dirty="0" smtClean="0"/>
              <a:t> to </a:t>
            </a:r>
            <a:r>
              <a:rPr lang="nb-NO" dirty="0" err="1" smtClean="0"/>
              <a:t>forbid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bad </a:t>
            </a:r>
            <a:r>
              <a:rPr lang="nb-NO" dirty="0" err="1" smtClean="0"/>
              <a:t>assignment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528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/>
      <p:bldP spid="14" grpId="0" animBg="1"/>
      <p:bldP spid="15" grpId="0"/>
      <p:bldP spid="24" grpId="0" animBg="1"/>
      <p:bldP spid="25" grpId="0" animBg="1"/>
      <p:bldP spid="26" grpId="0" animBg="1"/>
      <p:bldP spid="28" grpId="0" animBg="1"/>
      <p:bldP spid="29" grpId="0" animBg="1"/>
      <p:bldP spid="30" grpId="0"/>
      <p:bldP spid="40" grpId="0" animBg="1"/>
      <p:bldP spid="41" grpId="0"/>
      <p:bldP spid="42" grpId="0" animBg="1"/>
      <p:bldP spid="43" grpId="0" animBg="1"/>
      <p:bldP spid="44" grpId="0" animBg="1"/>
      <p:bldP spid="47" grpId="0" animBg="1"/>
      <p:bldP spid="4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Forbidding</a:t>
            </a:r>
            <a:r>
              <a:rPr lang="nb-NO" dirty="0" smtClean="0"/>
              <a:t> </a:t>
            </a:r>
            <a:r>
              <a:rPr lang="nb-NO" dirty="0" err="1" smtClean="0"/>
              <a:t>partial</a:t>
            </a:r>
            <a:r>
              <a:rPr lang="nb-NO" dirty="0" smtClean="0"/>
              <a:t> </a:t>
            </a:r>
            <a:r>
              <a:rPr lang="nb-NO" dirty="0" err="1" smtClean="0"/>
              <a:t>assignments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For </a:t>
            </a:r>
            <a:r>
              <a:rPr lang="nb-NO" dirty="0" err="1" smtClean="0"/>
              <a:t>each</a:t>
            </a:r>
            <a:r>
              <a:rPr lang="nb-NO" dirty="0" smtClean="0"/>
              <a:t> bad </a:t>
            </a:r>
            <a:r>
              <a:rPr lang="nb-NO" dirty="0" err="1" smtClean="0"/>
              <a:t>assignment</a:t>
            </a:r>
            <a:r>
              <a:rPr lang="nb-NO" dirty="0" smtClean="0"/>
              <a:t> to at most </a:t>
            </a:r>
            <a:r>
              <a:rPr lang="nb-NO" dirty="0" smtClean="0">
                <a:solidFill>
                  <a:srgbClr val="C00000"/>
                </a:solidFill>
              </a:rPr>
              <a:t>d</a:t>
            </a:r>
            <a:r>
              <a:rPr lang="nb-NO" dirty="0" smtClean="0"/>
              <a:t> </a:t>
            </a:r>
            <a:r>
              <a:rPr lang="nb-NO" dirty="0" err="1" smtClean="0"/>
              <a:t>groups</a:t>
            </a:r>
            <a:r>
              <a:rPr lang="nb-NO" dirty="0" smtClean="0"/>
              <a:t>, </a:t>
            </a:r>
            <a:r>
              <a:rPr lang="nb-NO" dirty="0" err="1" smtClean="0"/>
              <a:t>forbid</a:t>
            </a:r>
            <a:r>
              <a:rPr lang="nb-NO" dirty="0" smtClean="0"/>
              <a:t> it by </a:t>
            </a:r>
            <a:r>
              <a:rPr lang="nb-NO" dirty="0" err="1" smtClean="0"/>
              <a:t>adding</a:t>
            </a:r>
            <a:r>
              <a:rPr lang="nb-NO" dirty="0" smtClean="0"/>
              <a:t> a «</a:t>
            </a:r>
            <a:r>
              <a:rPr lang="nb-NO" dirty="0" smtClean="0">
                <a:solidFill>
                  <a:srgbClr val="C00000"/>
                </a:solidFill>
              </a:rPr>
              <a:t>bad </a:t>
            </a:r>
            <a:r>
              <a:rPr lang="nb-NO" dirty="0" err="1" smtClean="0">
                <a:solidFill>
                  <a:srgbClr val="C00000"/>
                </a:solidFill>
              </a:rPr>
              <a:t>assignment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err="1" smtClean="0">
                <a:solidFill>
                  <a:srgbClr val="C00000"/>
                </a:solidFill>
              </a:rPr>
              <a:t>guard</a:t>
            </a:r>
            <a:r>
              <a:rPr lang="nb-NO" dirty="0" smtClean="0"/>
              <a:t>»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This </a:t>
            </a:r>
            <a:r>
              <a:rPr lang="nb-NO" dirty="0" err="1" smtClean="0"/>
              <a:t>adds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O(n</a:t>
            </a:r>
            <a:r>
              <a:rPr lang="nb-NO" baseline="30000" dirty="0" smtClean="0">
                <a:solidFill>
                  <a:srgbClr val="C00000"/>
                </a:solidFill>
              </a:rPr>
              <a:t>d</a:t>
            </a:r>
            <a:r>
              <a:rPr lang="nb-NO" dirty="0" smtClean="0">
                <a:solidFill>
                  <a:srgbClr val="C00000"/>
                </a:solidFill>
              </a:rPr>
              <a:t>2</a:t>
            </a:r>
            <a:r>
              <a:rPr lang="nb-NO" baseline="30000" dirty="0" smtClean="0">
                <a:solidFill>
                  <a:srgbClr val="C00000"/>
                </a:solidFill>
              </a:rPr>
              <a:t>gd</a:t>
            </a:r>
            <a:r>
              <a:rPr lang="nb-NO" dirty="0" smtClean="0">
                <a:solidFill>
                  <a:srgbClr val="C00000"/>
                </a:solidFill>
              </a:rPr>
              <a:t>) = O(</a:t>
            </a:r>
            <a:r>
              <a:rPr lang="nb-NO" dirty="0" err="1" smtClean="0">
                <a:solidFill>
                  <a:srgbClr val="C00000"/>
                </a:solidFill>
              </a:rPr>
              <a:t>n</a:t>
            </a:r>
            <a:r>
              <a:rPr lang="nb-NO" baseline="30000" dirty="0" err="1" smtClean="0">
                <a:solidFill>
                  <a:srgbClr val="C00000"/>
                </a:solidFill>
              </a:rPr>
              <a:t>d</a:t>
            </a:r>
            <a:r>
              <a:rPr lang="nb-NO" dirty="0" smtClean="0">
                <a:solidFill>
                  <a:srgbClr val="C00000"/>
                </a:solidFill>
              </a:rPr>
              <a:t>) </a:t>
            </a:r>
            <a:r>
              <a:rPr lang="nb-NO" dirty="0" err="1" smtClean="0"/>
              <a:t>sets</a:t>
            </a:r>
            <a:r>
              <a:rPr lang="nb-NO" dirty="0" smtClean="0"/>
              <a:t> to </a:t>
            </a:r>
            <a:r>
              <a:rPr lang="nb-NO" dirty="0" smtClean="0">
                <a:solidFill>
                  <a:srgbClr val="C00000"/>
                </a:solidFill>
              </a:rPr>
              <a:t>F</a:t>
            </a:r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356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nb-NO" dirty="0" err="1" smtClean="0"/>
                  <a:t>Satisfying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Assignments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↔</m:t>
                    </m:r>
                  </m:oMath>
                </a14:m>
                <a:r>
                  <a:rPr lang="nb-NO" dirty="0" smtClean="0"/>
                  <a:t> </a:t>
                </a:r>
                <a:r>
                  <a:rPr lang="nb-NO" dirty="0" err="1" smtClean="0"/>
                  <a:t>Hitting</a:t>
                </a:r>
                <a:r>
                  <a:rPr lang="nb-NO" dirty="0" smtClean="0"/>
                  <a:t> Sets</a:t>
                </a:r>
                <a:endParaRPr lang="nb-NO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667" r="-667" b="-319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A </a:t>
                </a:r>
                <a:r>
                  <a:rPr lang="nb-NO" dirty="0" err="1" smtClean="0"/>
                  <a:t>satisfying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assignment</a:t>
                </a:r>
                <a:r>
                  <a:rPr lang="nb-NO" dirty="0" smtClean="0"/>
                  <a:t> has </a:t>
                </a:r>
                <a:r>
                  <a:rPr lang="nb-NO" dirty="0" err="1" smtClean="0"/>
                  <a:t>no</a:t>
                </a:r>
                <a:r>
                  <a:rPr lang="nb-NO" dirty="0" smtClean="0"/>
                  <a:t> bad </a:t>
                </a:r>
                <a:br>
                  <a:rPr lang="nb-NO" dirty="0" smtClean="0"/>
                </a:br>
                <a:r>
                  <a:rPr lang="nb-NO" dirty="0" smtClean="0"/>
                  <a:t>sub-</a:t>
                </a:r>
                <a:r>
                  <a:rPr lang="nb-NO" dirty="0" err="1" smtClean="0"/>
                  <a:t>assignments</a:t>
                </a:r>
                <a:r>
                  <a:rPr lang="nb-NO" dirty="0" smtClean="0"/>
                  <a:t> </a:t>
                </a:r>
                <a:r>
                  <a:rPr lang="nb-NO" dirty="0" smtClean="0">
                    <a:sym typeface="Wingdings" panose="05000000000000000000" pitchFamily="2" charset="2"/>
                  </a:rPr>
                  <a:t>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corresponds</a:t>
                </a:r>
                <a:r>
                  <a:rPr lang="nb-NO" dirty="0" smtClean="0">
                    <a:sym typeface="Wingdings" panose="05000000000000000000" pitchFamily="2" charset="2"/>
                  </a:rPr>
                  <a:t> to a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hitting</a:t>
                </a:r>
                <a:r>
                  <a:rPr lang="nb-NO" dirty="0" smtClean="0">
                    <a:sym typeface="Wingdings" panose="05000000000000000000" pitchFamily="2" charset="2"/>
                  </a:rPr>
                  <a:t> </a:t>
                </a:r>
                <a:r>
                  <a:rPr lang="nb-NO" dirty="0" err="1" smtClean="0">
                    <a:sym typeface="Wingdings" panose="05000000000000000000" pitchFamily="2" charset="2"/>
                  </a:rPr>
                  <a:t>set</a:t>
                </a:r>
                <a:r>
                  <a:rPr lang="nb-NO" dirty="0" smtClean="0">
                    <a:sym typeface="Wingdings" panose="05000000000000000000" pitchFamily="2" charset="2"/>
                  </a:rPr>
                  <a:t>.</a:t>
                </a:r>
              </a:p>
              <a:p>
                <a:pPr marL="0" indent="0">
                  <a:buNone/>
                </a:pPr>
                <a:endParaRPr lang="nb-NO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nb-NO" dirty="0" smtClean="0"/>
                  <a:t>A </a:t>
                </a:r>
                <a:r>
                  <a:rPr lang="nb-NO" dirty="0" err="1" smtClean="0">
                    <a:solidFill>
                      <a:srgbClr val="C00000"/>
                    </a:solidFill>
                  </a:rPr>
                  <a:t>hitting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:r>
                  <a:rPr lang="nb-NO" dirty="0" err="1" smtClean="0">
                    <a:solidFill>
                      <a:srgbClr val="C00000"/>
                    </a:solidFill>
                  </a:rPr>
                  <a:t>set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:r>
                  <a:rPr lang="nb-NO" dirty="0" err="1" smtClean="0"/>
                  <a:t>corresponds</a:t>
                </a:r>
                <a:r>
                  <a:rPr lang="nb-NO" dirty="0" smtClean="0"/>
                  <a:t> to an </a:t>
                </a:r>
                <a:r>
                  <a:rPr lang="nb-NO" dirty="0" err="1" smtClean="0">
                    <a:solidFill>
                      <a:srgbClr val="C00000"/>
                    </a:solidFill>
                  </a:rPr>
                  <a:t>assignment</a:t>
                </a:r>
                <a:r>
                  <a:rPr lang="nb-NO" dirty="0" smtClean="0"/>
                  <a:t>. 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/>
                  <a:t>If </a:t>
                </a:r>
                <a:r>
                  <a:rPr lang="nb-NO" dirty="0" err="1" smtClean="0"/>
                  <a:t>this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assignment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falsified</a:t>
                </a:r>
                <a:r>
                  <a:rPr lang="nb-NO" dirty="0" smtClean="0"/>
                  <a:t> a </a:t>
                </a:r>
                <a:r>
                  <a:rPr lang="nb-NO" dirty="0" err="1" smtClean="0"/>
                  <a:t>clause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C</a:t>
                </a:r>
                <a:r>
                  <a:rPr lang="nb-NO" dirty="0" smtClean="0"/>
                  <a:t>, </a:t>
                </a:r>
                <a:r>
                  <a:rPr lang="nb-NO" dirty="0" err="1" smtClean="0"/>
                  <a:t>the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assignment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would</a:t>
                </a:r>
                <a:r>
                  <a:rPr lang="nb-NO" dirty="0" smtClean="0"/>
                  <a:t> be 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bad</a:t>
                </a:r>
                <a:r>
                  <a:rPr lang="nb-NO" dirty="0" smtClean="0"/>
                  <a:t> for </a:t>
                </a:r>
                <a:r>
                  <a:rPr lang="nb-NO" dirty="0" err="1" smtClean="0"/>
                  <a:t>the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d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groups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C</a:t>
                </a:r>
                <a:r>
                  <a:rPr lang="nb-NO" dirty="0" smtClean="0"/>
                  <a:t> lives in, and miss a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bad </a:t>
                </a:r>
                <a:r>
                  <a:rPr lang="nb-NO" dirty="0" err="1" smtClean="0">
                    <a:solidFill>
                      <a:srgbClr val="C00000"/>
                    </a:solidFill>
                  </a:rPr>
                  <a:t>assignment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:r>
                  <a:rPr lang="nb-NO" dirty="0" err="1" smtClean="0">
                    <a:solidFill>
                      <a:srgbClr val="C00000"/>
                    </a:solidFill>
                  </a:rPr>
                  <a:t>guard</a:t>
                </a:r>
                <a:r>
                  <a:rPr lang="nb-NO" dirty="0" smtClean="0"/>
                  <a:t>.  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752" r="-815" b="-121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03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Hitting</a:t>
            </a:r>
            <a:r>
              <a:rPr lang="nb-NO" dirty="0" smtClean="0"/>
              <a:t> Set </a:t>
            </a:r>
            <a:r>
              <a:rPr lang="nb-NO" dirty="0" err="1" smtClean="0"/>
              <a:t>wrap</a:t>
            </a:r>
            <a:r>
              <a:rPr lang="nb-NO" dirty="0" smtClean="0"/>
              <a:t> up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Can </a:t>
                </a:r>
                <a:r>
                  <a:rPr lang="nb-NO" dirty="0" err="1" smtClean="0"/>
                  <a:t>reduce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dirty="0" smtClean="0"/>
                  <a:t> variable d-SAT to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n(1+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</a:rPr>
                      <m:t>ϵ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)</a:t>
                </a:r>
                <a:r>
                  <a:rPr lang="nb-NO" dirty="0" smtClean="0"/>
                  <a:t> element </a:t>
                </a:r>
                <a:r>
                  <a:rPr lang="nb-NO" dirty="0" err="1" smtClean="0"/>
                  <a:t>Hitting</a:t>
                </a:r>
                <a:r>
                  <a:rPr lang="nb-NO" dirty="0" smtClean="0"/>
                  <a:t> Set. 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/>
                  <a:t>So a </a:t>
                </a:r>
                <a:r>
                  <a:rPr lang="nb-NO" dirty="0" err="1" smtClean="0">
                    <a:solidFill>
                      <a:srgbClr val="C00000"/>
                    </a:solidFill>
                  </a:rPr>
                  <a:t>c</a:t>
                </a:r>
                <a:r>
                  <a:rPr lang="nb-NO" baseline="30000" dirty="0" err="1" smtClean="0">
                    <a:solidFill>
                      <a:srgbClr val="C00000"/>
                    </a:solidFill>
                  </a:rPr>
                  <a:t>n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algorithm</a:t>
                </a:r>
                <a:r>
                  <a:rPr lang="nb-NO" dirty="0" smtClean="0"/>
                  <a:t> for </a:t>
                </a:r>
                <a:r>
                  <a:rPr lang="nb-NO" dirty="0" err="1" smtClean="0"/>
                  <a:t>Hitting</a:t>
                </a:r>
                <a:r>
                  <a:rPr lang="nb-NO" dirty="0" smtClean="0"/>
                  <a:t> Set </a:t>
                </a:r>
                <a:r>
                  <a:rPr lang="nb-NO" dirty="0" err="1" smtClean="0"/>
                  <a:t>yields</a:t>
                </a:r>
                <a:r>
                  <a:rPr lang="nb-NO" dirty="0" smtClean="0"/>
                  <a:t> a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(c+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)</a:t>
                </a:r>
                <a:r>
                  <a:rPr lang="nb-NO" baseline="30000" dirty="0">
                    <a:solidFill>
                      <a:srgbClr val="C00000"/>
                    </a:solidFill>
                  </a:rPr>
                  <a:t>n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algorithm</a:t>
                </a:r>
                <a:r>
                  <a:rPr lang="nb-NO" dirty="0" smtClean="0"/>
                  <a:t> for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d</a:t>
                </a:r>
                <a:r>
                  <a:rPr lang="nb-NO" dirty="0" smtClean="0"/>
                  <a:t>-SAT.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/>
                  <a:t>A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1.99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algorithm</a:t>
                </a:r>
                <a:r>
                  <a:rPr lang="nb-NO" dirty="0" smtClean="0"/>
                  <a:t> for </a:t>
                </a:r>
                <a:r>
                  <a:rPr lang="nb-NO" dirty="0" err="1" smtClean="0">
                    <a:solidFill>
                      <a:srgbClr val="0070C0"/>
                    </a:solidFill>
                  </a:rPr>
                  <a:t>Hitting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 Set </a:t>
                </a:r>
                <a:r>
                  <a:rPr lang="nb-NO" dirty="0" err="1" smtClean="0"/>
                  <a:t>would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violate</a:t>
                </a:r>
                <a:r>
                  <a:rPr lang="nb-NO" dirty="0" smtClean="0"/>
                  <a:t> SETH.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 b="-121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38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Conclusions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>
                <a:solidFill>
                  <a:srgbClr val="002060"/>
                </a:solidFill>
              </a:rPr>
              <a:t>SETH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be used to </a:t>
            </a:r>
            <a:r>
              <a:rPr lang="nb-NO" dirty="0" err="1" smtClean="0"/>
              <a:t>give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C00000"/>
                </a:solidFill>
              </a:rPr>
              <a:t>very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err="1" smtClean="0">
                <a:solidFill>
                  <a:srgbClr val="C00000"/>
                </a:solidFill>
              </a:rPr>
              <a:t>tight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err="1" smtClean="0"/>
              <a:t>running</a:t>
            </a:r>
            <a:r>
              <a:rPr lang="nb-NO" dirty="0" smtClean="0"/>
              <a:t> time </a:t>
            </a:r>
            <a:r>
              <a:rPr lang="nb-NO" dirty="0" err="1" smtClean="0"/>
              <a:t>bounds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>
                <a:solidFill>
                  <a:srgbClr val="002060"/>
                </a:solidFill>
              </a:rPr>
              <a:t>SETH</a:t>
            </a:r>
            <a:r>
              <a:rPr lang="nb-NO" dirty="0" smtClean="0"/>
              <a:t> </a:t>
            </a:r>
            <a:r>
              <a:rPr lang="nb-NO" dirty="0" err="1" smtClean="0"/>
              <a:t>recently</a:t>
            </a:r>
            <a:r>
              <a:rPr lang="nb-NO" dirty="0" smtClean="0"/>
              <a:t> has </a:t>
            </a:r>
            <a:r>
              <a:rPr lang="nb-NO" dirty="0" err="1" smtClean="0"/>
              <a:t>been</a:t>
            </a:r>
            <a:r>
              <a:rPr lang="nb-NO" dirty="0" smtClean="0"/>
              <a:t> used to </a:t>
            </a:r>
            <a:r>
              <a:rPr lang="nb-NO" dirty="0" err="1" smtClean="0">
                <a:solidFill>
                  <a:srgbClr val="C00000"/>
                </a:solidFill>
              </a:rPr>
              <a:t>give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err="1" smtClean="0">
                <a:solidFill>
                  <a:srgbClr val="C00000"/>
                </a:solidFill>
              </a:rPr>
              <a:t>lower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err="1" smtClean="0">
                <a:solidFill>
                  <a:srgbClr val="C00000"/>
                </a:solidFill>
              </a:rPr>
              <a:t>bounds</a:t>
            </a:r>
            <a:r>
              <a:rPr lang="nb-NO" dirty="0" smtClean="0"/>
              <a:t> for </a:t>
            </a:r>
            <a:r>
              <a:rPr lang="nb-NO" dirty="0" smtClean="0">
                <a:solidFill>
                  <a:srgbClr val="0070C0"/>
                </a:solidFill>
              </a:rPr>
              <a:t>polynomial time</a:t>
            </a:r>
            <a:r>
              <a:rPr lang="nb-NO" dirty="0" smtClean="0"/>
              <a:t> solvable problems, and for </a:t>
            </a:r>
            <a:r>
              <a:rPr lang="nb-NO" dirty="0" err="1" smtClean="0">
                <a:solidFill>
                  <a:srgbClr val="FF0000"/>
                </a:solidFill>
              </a:rPr>
              <a:t>running</a:t>
            </a:r>
            <a:r>
              <a:rPr lang="nb-NO" dirty="0" smtClean="0">
                <a:solidFill>
                  <a:srgbClr val="FF0000"/>
                </a:solidFill>
              </a:rPr>
              <a:t> time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approximation</a:t>
            </a:r>
            <a:r>
              <a:rPr lang="nb-NO" dirty="0" smtClean="0"/>
              <a:t> </a:t>
            </a:r>
            <a:r>
              <a:rPr lang="nb-NO" dirty="0" err="1" smtClean="0"/>
              <a:t>algorithms</a:t>
            </a:r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360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d</a:t>
            </a:r>
            <a:r>
              <a:rPr lang="nb-NO" dirty="0" smtClean="0"/>
              <a:t>-SAT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Here all </a:t>
                </a:r>
                <a:r>
                  <a:rPr lang="nb-NO" dirty="0" err="1" smtClean="0"/>
                  <a:t>clauses</a:t>
                </a:r>
                <a:r>
                  <a:rPr lang="nb-NO" dirty="0" smtClean="0"/>
                  <a:t> have </a:t>
                </a:r>
                <a:r>
                  <a:rPr lang="nb-NO" dirty="0" err="1" smtClean="0"/>
                  <a:t>size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d</a:t>
                </a:r>
                <a:endParaRPr lang="nb-NO" dirty="0" smtClean="0"/>
              </a:p>
              <a:p>
                <a:pPr marL="0" indent="0">
                  <a:buNone/>
                </a:pPr>
                <a:r>
                  <a:rPr lang="nb-NO" dirty="0" smtClean="0"/>
                  <a:t>Input </a:t>
                </a:r>
                <a:r>
                  <a:rPr lang="nb-NO" dirty="0" err="1" smtClean="0"/>
                  <a:t>size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n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d</a:t>
                </a:r>
              </a:p>
              <a:p>
                <a:pPr marL="0" indent="0">
                  <a:buNone/>
                </a:pPr>
                <a:endParaRPr lang="nb-NO" baseline="300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nb-NO" baseline="300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75656" y="3139665"/>
                <a:ext cx="6192688" cy="2809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800" dirty="0" smtClean="0"/>
                  <a:t>Fastest </a:t>
                </a:r>
                <a:r>
                  <a:rPr lang="nb-NO" sz="2800" dirty="0" err="1"/>
                  <a:t>algorithm</a:t>
                </a:r>
                <a:r>
                  <a:rPr lang="nb-NO" sz="2800" dirty="0"/>
                  <a:t> for 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2</a:t>
                </a:r>
                <a:r>
                  <a:rPr lang="nb-NO" sz="2800" dirty="0" smtClean="0"/>
                  <a:t>-</a:t>
                </a:r>
                <a:r>
                  <a:rPr lang="nb-NO" sz="2800" dirty="0" smtClean="0">
                    <a:solidFill>
                      <a:srgbClr val="002060"/>
                    </a:solidFill>
                  </a:rPr>
                  <a:t>SAT</a:t>
                </a:r>
                <a:r>
                  <a:rPr lang="nb-NO" sz="2800" dirty="0" smtClean="0"/>
                  <a:t>:	</a:t>
                </a:r>
                <a:r>
                  <a:rPr lang="nb-NO" sz="2800" dirty="0" err="1" smtClean="0">
                    <a:solidFill>
                      <a:srgbClr val="C00000"/>
                    </a:solidFill>
                  </a:rPr>
                  <a:t>n+m</a:t>
                </a:r>
                <a:r>
                  <a:rPr lang="nb-NO" sz="2800" dirty="0" smtClean="0"/>
                  <a:t/>
                </a:r>
                <a:br>
                  <a:rPr lang="nb-NO" sz="2800" dirty="0" smtClean="0"/>
                </a:br>
                <a:r>
                  <a:rPr lang="nb-NO" sz="2800" dirty="0" smtClean="0"/>
                  <a:t>Fastest </a:t>
                </a:r>
                <a:r>
                  <a:rPr lang="nb-NO" sz="2800" dirty="0" err="1" smtClean="0"/>
                  <a:t>algorithm</a:t>
                </a:r>
                <a:r>
                  <a:rPr lang="nb-NO" sz="2800" dirty="0" smtClean="0"/>
                  <a:t> for 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3</a:t>
                </a:r>
                <a:r>
                  <a:rPr lang="nb-NO" sz="2800" dirty="0" smtClean="0"/>
                  <a:t>-</a:t>
                </a:r>
                <a:r>
                  <a:rPr lang="nb-NO" sz="2800" dirty="0" smtClean="0">
                    <a:solidFill>
                      <a:srgbClr val="002060"/>
                    </a:solidFill>
                  </a:rPr>
                  <a:t>SAT</a:t>
                </a:r>
                <a:r>
                  <a:rPr lang="nb-NO" sz="2800" dirty="0" smtClean="0"/>
                  <a:t>:	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1.31</a:t>
                </a:r>
                <a:r>
                  <a:rPr lang="nb-NO" sz="2800" baseline="30000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sz="2800" dirty="0" smtClean="0"/>
                  <a:t/>
                </a:r>
                <a:br>
                  <a:rPr lang="nb-NO" sz="2800" dirty="0" smtClean="0"/>
                </a:br>
                <a:r>
                  <a:rPr lang="nb-NO" sz="2800" dirty="0"/>
                  <a:t>Fastest </a:t>
                </a:r>
                <a:r>
                  <a:rPr lang="nb-NO" sz="2800" dirty="0" err="1"/>
                  <a:t>algorithm</a:t>
                </a:r>
                <a:r>
                  <a:rPr lang="nb-NO" sz="2800" dirty="0"/>
                  <a:t> for 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4</a:t>
                </a:r>
                <a:r>
                  <a:rPr lang="nb-NO" sz="2800" dirty="0" smtClean="0"/>
                  <a:t>-</a:t>
                </a:r>
                <a:r>
                  <a:rPr lang="nb-NO" sz="2800" dirty="0" smtClean="0">
                    <a:solidFill>
                      <a:srgbClr val="002060"/>
                    </a:solidFill>
                  </a:rPr>
                  <a:t>SAT</a:t>
                </a:r>
                <a:r>
                  <a:rPr lang="nb-NO" sz="2800" dirty="0" smtClean="0"/>
                  <a:t>:	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1.47</a:t>
                </a:r>
                <a:r>
                  <a:rPr lang="nb-NO" sz="2800" baseline="30000" dirty="0" smtClean="0">
                    <a:solidFill>
                      <a:srgbClr val="C00000"/>
                    </a:solidFill>
                  </a:rPr>
                  <a:t>n</a:t>
                </a:r>
              </a:p>
              <a:p>
                <a:r>
                  <a:rPr lang="nb-NO" sz="2800" dirty="0" smtClean="0">
                    <a:solidFill>
                      <a:srgbClr val="C00000"/>
                    </a:solidFill>
                  </a:rPr>
                  <a:t>…</a:t>
                </a:r>
              </a:p>
              <a:p>
                <a:r>
                  <a:rPr lang="nb-NO" sz="2800" dirty="0"/>
                  <a:t>Fastest </a:t>
                </a:r>
                <a:r>
                  <a:rPr lang="nb-NO" sz="2800" dirty="0" err="1"/>
                  <a:t>algorithm</a:t>
                </a:r>
                <a:r>
                  <a:rPr lang="nb-NO" sz="2800" dirty="0"/>
                  <a:t> for 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d</a:t>
                </a:r>
                <a:r>
                  <a:rPr lang="nb-NO" sz="2800" dirty="0" smtClean="0"/>
                  <a:t>-</a:t>
                </a:r>
                <a:r>
                  <a:rPr lang="nb-NO" sz="2800" dirty="0" smtClean="0">
                    <a:solidFill>
                      <a:srgbClr val="002060"/>
                    </a:solidFill>
                  </a:rPr>
                  <a:t>SAT</a:t>
                </a:r>
                <a:r>
                  <a:rPr lang="nb-NO" sz="2800" dirty="0" smtClean="0"/>
                  <a:t>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8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b-NO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nb-NO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b-NO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type m:val="skw"/>
                                <m:ctrlPr>
                                  <a:rPr lang="nb-NO" sz="28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nb-NO" sz="28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nb-NO" sz="28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den>
                            </m:f>
                          </m:e>
                        </m:d>
                        <m:r>
                          <a:rPr lang="nb-NO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b-NO" sz="2800" dirty="0" smtClean="0"/>
                  <a:t/>
                </a:r>
                <a:br>
                  <a:rPr lang="nb-NO" sz="2800" dirty="0" smtClean="0"/>
                </a:br>
                <a:r>
                  <a:rPr lang="nb-NO" sz="2800" dirty="0" smtClean="0"/>
                  <a:t>Fastest </a:t>
                </a:r>
                <a:r>
                  <a:rPr lang="nb-NO" sz="2800" dirty="0" err="1" smtClean="0"/>
                  <a:t>algorithm</a:t>
                </a:r>
                <a:r>
                  <a:rPr lang="nb-NO" sz="2800" dirty="0" smtClean="0"/>
                  <a:t> for SAT:</a:t>
                </a:r>
                <a:r>
                  <a:rPr lang="nb-NO" sz="2800" dirty="0"/>
                  <a:t> </a:t>
                </a:r>
                <a:r>
                  <a:rPr lang="nb-NO" sz="280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8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b-NO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nb-NO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nb-NO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139665"/>
                <a:ext cx="6192688" cy="2809615"/>
              </a:xfrm>
              <a:prstGeom prst="rect">
                <a:avLst/>
              </a:prstGeom>
              <a:blipFill rotWithShape="1">
                <a:blip r:embed="rId3"/>
                <a:stretch>
                  <a:fillRect l="-1969" t="-1952" b="-303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91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Important</a:t>
            </a:r>
            <a:r>
              <a:rPr lang="nb-NO" dirty="0" smtClean="0"/>
              <a:t> Open Problems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1036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show a </a:t>
            </a:r>
            <a:r>
              <a:rPr lang="nb-NO" dirty="0" smtClean="0">
                <a:solidFill>
                  <a:srgbClr val="C00000"/>
                </a:solidFill>
              </a:rPr>
              <a:t>2</a:t>
            </a:r>
            <a:r>
              <a:rPr lang="nb-NO" baseline="30000" dirty="0" smtClean="0">
                <a:solidFill>
                  <a:srgbClr val="C00000"/>
                </a:solidFill>
              </a:rPr>
              <a:t>n</a:t>
            </a:r>
            <a:r>
              <a:rPr lang="nb-NO" dirty="0" smtClean="0"/>
              <a:t> </a:t>
            </a:r>
            <a:r>
              <a:rPr lang="nb-NO" dirty="0" err="1" smtClean="0"/>
              <a:t>lower</a:t>
            </a:r>
            <a:r>
              <a:rPr lang="nb-NO" dirty="0" smtClean="0"/>
              <a:t> </a:t>
            </a:r>
            <a:r>
              <a:rPr lang="nb-NO" dirty="0" err="1" smtClean="0"/>
              <a:t>bound</a:t>
            </a:r>
            <a:r>
              <a:rPr lang="nb-NO" dirty="0" smtClean="0"/>
              <a:t> for </a:t>
            </a:r>
            <a:r>
              <a:rPr lang="nb-NO" dirty="0" smtClean="0">
                <a:solidFill>
                  <a:srgbClr val="C00000"/>
                </a:solidFill>
              </a:rPr>
              <a:t>Set Cover </a:t>
            </a:r>
            <a:r>
              <a:rPr lang="nb-NO" dirty="0" err="1" smtClean="0"/>
              <a:t>assuming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0070C0"/>
                </a:solidFill>
              </a:rPr>
              <a:t>SETH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6856" y="3976464"/>
            <a:ext cx="8229600" cy="10367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show a </a:t>
            </a:r>
            <a:r>
              <a:rPr lang="nb-NO" dirty="0" smtClean="0">
                <a:solidFill>
                  <a:srgbClr val="C00000"/>
                </a:solidFill>
              </a:rPr>
              <a:t>1.00001</a:t>
            </a:r>
            <a:r>
              <a:rPr lang="nb-NO" dirty="0" smtClean="0"/>
              <a:t> </a:t>
            </a:r>
            <a:r>
              <a:rPr lang="nb-NO" dirty="0" err="1" smtClean="0"/>
              <a:t>lower</a:t>
            </a:r>
            <a:r>
              <a:rPr lang="nb-NO" dirty="0" smtClean="0"/>
              <a:t> </a:t>
            </a:r>
            <a:r>
              <a:rPr lang="nb-NO" dirty="0" err="1" smtClean="0"/>
              <a:t>bound</a:t>
            </a:r>
            <a:r>
              <a:rPr lang="nb-NO" dirty="0" smtClean="0"/>
              <a:t> for </a:t>
            </a:r>
            <a:r>
              <a:rPr lang="nb-NO" dirty="0" smtClean="0">
                <a:solidFill>
                  <a:srgbClr val="C00000"/>
                </a:solidFill>
              </a:rPr>
              <a:t>3</a:t>
            </a:r>
            <a:r>
              <a:rPr lang="nb-NO" dirty="0" smtClean="0"/>
              <a:t>-</a:t>
            </a:r>
            <a:r>
              <a:rPr lang="nb-NO" dirty="0" smtClean="0">
                <a:solidFill>
                  <a:srgbClr val="0070C0"/>
                </a:solidFill>
              </a:rPr>
              <a:t>SAT</a:t>
            </a:r>
            <a:r>
              <a:rPr lang="nb-NO" dirty="0" smtClean="0"/>
              <a:t> </a:t>
            </a:r>
            <a:r>
              <a:rPr lang="nb-NO" dirty="0" err="1" smtClean="0"/>
              <a:t>assuming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0070C0"/>
                </a:solidFill>
              </a:rPr>
              <a:t>SETH</a:t>
            </a:r>
            <a:r>
              <a:rPr lang="nb-NO" dirty="0" smtClean="0"/>
              <a:t>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279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Exercises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Show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SETH</a:t>
            </a:r>
            <a:r>
              <a:rPr lang="nb-NO" dirty="0" smtClean="0"/>
              <a:t> </a:t>
            </a:r>
            <a:r>
              <a:rPr lang="nb-NO" dirty="0" err="1" smtClean="0"/>
              <a:t>implies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ETH</a:t>
            </a:r>
            <a:r>
              <a:rPr lang="nb-NO" dirty="0" smtClean="0"/>
              <a:t> (Hint: </a:t>
            </a:r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0070C0"/>
                </a:solidFill>
              </a:rPr>
              <a:t>sparsification</a:t>
            </a:r>
            <a:r>
              <a:rPr lang="nb-NO" dirty="0" smtClean="0">
                <a:solidFill>
                  <a:srgbClr val="0070C0"/>
                </a:solidFill>
              </a:rPr>
              <a:t> lemma</a:t>
            </a:r>
            <a:r>
              <a:rPr lang="nb-NO" dirty="0" smtClean="0"/>
              <a:t>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 smtClean="0"/>
              <a:t>Exercise</a:t>
            </a:r>
            <a:r>
              <a:rPr lang="nb-NO" dirty="0" smtClean="0"/>
              <a:t> 4.16, 4.17, 4.18, 4.19.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2752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Postdoc</a:t>
            </a:r>
            <a:r>
              <a:rPr lang="nb-NO" dirty="0" smtClean="0"/>
              <a:t> in Bergen?</a:t>
            </a:r>
            <a:endParaRPr lang="nb-NO" dirty="0"/>
          </a:p>
        </p:txBody>
      </p:sp>
      <p:sp>
        <p:nvSpPr>
          <p:cNvPr id="4" name="AutoShape 2" descr="Znalezione obrazy dla zapytania bergen"/>
          <p:cNvSpPr>
            <a:spLocks noChangeAspect="1" noChangeArrowheads="1"/>
          </p:cNvSpPr>
          <p:nvPr/>
        </p:nvSpPr>
        <p:spPr bwMode="auto">
          <a:xfrm>
            <a:off x="155575" y="-433388"/>
            <a:ext cx="120967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5" name="AutoShape 4" descr="Znalezione obrazy dla zapytania bergen"/>
          <p:cNvSpPr>
            <a:spLocks noChangeAspect="1" noChangeArrowheads="1"/>
          </p:cNvSpPr>
          <p:nvPr/>
        </p:nvSpPr>
        <p:spPr bwMode="auto">
          <a:xfrm>
            <a:off x="307975" y="-280988"/>
            <a:ext cx="120967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6" name="AutoShape 6" descr="Znalezione obrazy dla zapytania bergen"/>
          <p:cNvSpPr>
            <a:spLocks noChangeAspect="1" noChangeArrowheads="1"/>
          </p:cNvSpPr>
          <p:nvPr/>
        </p:nvSpPr>
        <p:spPr bwMode="auto">
          <a:xfrm>
            <a:off x="155575" y="-731838"/>
            <a:ext cx="20288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7" name="AutoShape 8" descr="Znalezione obrazy dla zapytania bergen"/>
          <p:cNvSpPr>
            <a:spLocks noChangeAspect="1" noChangeArrowheads="1"/>
          </p:cNvSpPr>
          <p:nvPr/>
        </p:nvSpPr>
        <p:spPr bwMode="auto">
          <a:xfrm>
            <a:off x="307975" y="-579438"/>
            <a:ext cx="20288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034" name="Picture 10" descr="http://www.globtroter.pl/zdjecia/norwegia/62862_norwegia_berg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3732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71800" y="1156102"/>
            <a:ext cx="3483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rgbClr val="002060"/>
                </a:solidFill>
              </a:rPr>
              <a:t>Much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better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than</a:t>
            </a:r>
            <a:r>
              <a:rPr lang="nb-NO" dirty="0" smtClean="0">
                <a:solidFill>
                  <a:srgbClr val="002060"/>
                </a:solidFill>
              </a:rPr>
              <a:t> Budapest. </a:t>
            </a:r>
            <a:r>
              <a:rPr lang="nb-NO" dirty="0" err="1" smtClean="0">
                <a:solidFill>
                  <a:srgbClr val="002060"/>
                </a:solidFill>
              </a:rPr>
              <a:t>Really</a:t>
            </a:r>
            <a:r>
              <a:rPr lang="nb-NO" dirty="0" smtClean="0">
                <a:solidFill>
                  <a:srgbClr val="002060"/>
                </a:solidFill>
              </a:rPr>
              <a:t>.</a:t>
            </a:r>
            <a:endParaRPr lang="nb-N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43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76900"/>
            <a:ext cx="5055096" cy="44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66256" y="500479"/>
            <a:ext cx="509887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286265" y="296652"/>
            <a:ext cx="4752528" cy="1656184"/>
          </a:xfrm>
          <a:prstGeom prst="wedgeRoundRectCallou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76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Strong</a:t>
            </a:r>
            <a:r>
              <a:rPr lang="nb-NO" dirty="0" smtClean="0"/>
              <a:t> ETH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74868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</a:rPr>
                      <m:t>inf</m:t>
                    </m:r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⁡{</m:t>
                    </m:r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 :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d-SAT has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algorithm</a:t>
                </a:r>
                <a14:m>
                  <m:oMath xmlns:m="http://schemas.openxmlformats.org/officeDocument/2006/math">
                    <m:r>
                      <a:rPr lang="nb-NO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nb-NO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nb-NO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nb-NO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748680"/>
              </a:xfrm>
              <a:blipFill rotWithShape="1">
                <a:blip r:embed="rId2"/>
                <a:stretch>
                  <a:fillRect l="-1852" t="-9836" b="-491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23728" y="3564305"/>
                <a:ext cx="40024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3200" dirty="0" smtClean="0">
                    <a:solidFill>
                      <a:srgbClr val="002060"/>
                    </a:solidFill>
                  </a:rPr>
                  <a:t>Know:</a:t>
                </a:r>
                <a:r>
                  <a:rPr lang="nb-NO" sz="3200" dirty="0" smtClean="0"/>
                  <a:t> </a:t>
                </a:r>
                <a:r>
                  <a:rPr lang="nb-NO" sz="3200" dirty="0" smtClean="0">
                    <a:solidFill>
                      <a:srgbClr val="C00000"/>
                    </a:solidFill>
                  </a:rPr>
                  <a:t>0 </a:t>
                </a:r>
                <a14:m>
                  <m:oMath xmlns:m="http://schemas.openxmlformats.org/officeDocument/2006/math">
                    <m:r>
                      <a:rPr lang="nb-NO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3200" dirty="0" smtClean="0">
                    <a:solidFill>
                      <a:srgbClr val="C00000"/>
                    </a:solidFill>
                  </a:rPr>
                  <a:t> S</a:t>
                </a:r>
                <a:r>
                  <a:rPr lang="nb-NO" sz="3200" baseline="-25000" dirty="0" smtClean="0">
                    <a:solidFill>
                      <a:srgbClr val="C00000"/>
                    </a:solidFill>
                  </a:rPr>
                  <a:t>d</a:t>
                </a:r>
                <a:r>
                  <a:rPr lang="nb-NO" sz="32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32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sz="3200">
                            <a:solidFill>
                              <a:srgbClr val="C00000"/>
                            </a:solidFill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nb-NO" sz="3200">
                            <a:solidFill>
                              <a:srgbClr val="C00000"/>
                            </a:solidFill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nb-NO" sz="32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32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3200" dirty="0" smtClean="0">
                    <a:solidFill>
                      <a:srgbClr val="C00000"/>
                    </a:solidFill>
                  </a:rPr>
                  <a:t> 1</a:t>
                </a:r>
                <a:endParaRPr lang="nb-NO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564305"/>
                <a:ext cx="4002442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3805" t="-12500" r="-3349" b="-3437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9592" y="4531767"/>
                <a:ext cx="274305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4400" dirty="0" smtClean="0">
                    <a:solidFill>
                      <a:srgbClr val="002060"/>
                    </a:solidFill>
                  </a:rPr>
                  <a:t>ETH: s</a:t>
                </a:r>
                <a:r>
                  <a:rPr lang="nb-NO" sz="4400" baseline="-25000" dirty="0" smtClean="0">
                    <a:solidFill>
                      <a:srgbClr val="002060"/>
                    </a:solidFill>
                  </a:rPr>
                  <a:t>3</a:t>
                </a:r>
                <a:r>
                  <a:rPr lang="nb-NO" sz="44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4400" b="0" i="1" smtClean="0">
                        <a:solidFill>
                          <a:srgbClr val="002060"/>
                        </a:solidFill>
                        <a:latin typeface="Cambria Math"/>
                      </a:rPr>
                      <m:t>&gt;</m:t>
                    </m:r>
                  </m:oMath>
                </a14:m>
                <a:r>
                  <a:rPr lang="nb-NO" sz="4400" dirty="0" smtClean="0">
                    <a:solidFill>
                      <a:srgbClr val="C00000"/>
                    </a:solidFill>
                  </a:rPr>
                  <a:t> 0</a:t>
                </a:r>
                <a:endParaRPr lang="nb-NO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531767"/>
                <a:ext cx="2743059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9111" t="-15748" r="-8222" b="-3622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97794" y="4509120"/>
                <a:ext cx="3474606" cy="798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4400" dirty="0" smtClean="0">
                    <a:solidFill>
                      <a:srgbClr val="002060"/>
                    </a:solidFill>
                  </a:rPr>
                  <a:t>SETH: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4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sz="4400" i="0">
                            <a:solidFill>
                              <a:srgbClr val="C00000"/>
                            </a:solidFill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nb-NO" sz="4400" i="0">
                            <a:solidFill>
                              <a:srgbClr val="C00000"/>
                            </a:solidFill>
                            <a:latin typeface="Cambria Math"/>
                          </a:rPr>
                          <m:t>∞</m:t>
                        </m:r>
                      </m:sub>
                    </m:sSub>
                    <m:r>
                      <a:rPr lang="nb-NO" sz="6600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nb-NO" sz="4400" dirty="0" smtClean="0">
                    <a:solidFill>
                      <a:srgbClr val="C00000"/>
                    </a:solidFill>
                  </a:rPr>
                  <a:t> 1</a:t>
                </a:r>
                <a:endParaRPr lang="nb-NO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794" y="4509120"/>
                <a:ext cx="3474606" cy="798745"/>
              </a:xfrm>
              <a:prstGeom prst="rect">
                <a:avLst/>
              </a:prstGeom>
              <a:blipFill rotWithShape="1">
                <a:blip r:embed="rId5"/>
                <a:stretch>
                  <a:fillRect l="-7193" t="-15267" r="-6140" b="-3206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446856" y="2492896"/>
                <a:ext cx="8229600" cy="7486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∞</m:t>
                        </m:r>
                      </m:sub>
                    </m:sSub>
                    <m:r>
                      <a:rPr lang="nb-NO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nb-NO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func>
                  </m:oMath>
                </a14:m>
                <a:endParaRPr lang="nb-NO" dirty="0">
                  <a:solidFill>
                    <a:srgbClr val="C0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nb-NO" dirty="0">
                  <a:solidFill>
                    <a:srgbClr val="C0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nb-NO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56" y="2492896"/>
                <a:ext cx="8229600" cy="748680"/>
              </a:xfrm>
              <a:prstGeom prst="rect">
                <a:avLst/>
              </a:prstGeom>
              <a:blipFill rotWithShape="1">
                <a:blip r:embed="rId6"/>
                <a:stretch>
                  <a:fillRect l="-1852" t="-9756" b="-487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59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Showing</a:t>
            </a:r>
            <a:r>
              <a:rPr lang="nb-NO" dirty="0" smtClean="0"/>
              <a:t> </a:t>
            </a:r>
            <a:r>
              <a:rPr lang="nb-NO" dirty="0" err="1" smtClean="0"/>
              <a:t>Lower</a:t>
            </a:r>
            <a:r>
              <a:rPr lang="nb-NO" dirty="0" smtClean="0"/>
              <a:t> </a:t>
            </a:r>
            <a:r>
              <a:rPr lang="nb-NO" dirty="0" err="1" smtClean="0"/>
              <a:t>Bounds</a:t>
            </a:r>
            <a:r>
              <a:rPr lang="nb-NO" smtClean="0"/>
              <a:t> under SETH</a:t>
            </a:r>
            <a:endParaRPr lang="nb-NO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563888" y="3255367"/>
            <a:ext cx="18002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14319" y="2958624"/>
            <a:ext cx="2430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>
                <a:solidFill>
                  <a:srgbClr val="C00000"/>
                </a:solidFill>
              </a:rPr>
              <a:t>Your Problem</a:t>
            </a:r>
            <a:endParaRPr lang="nb-NO" sz="32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3615407"/>
            <a:ext cx="2183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002060"/>
                </a:solidFill>
              </a:rPr>
              <a:t>Too fast </a:t>
            </a:r>
            <a:r>
              <a:rPr lang="nb-NO" sz="2000" dirty="0" err="1" smtClean="0">
                <a:solidFill>
                  <a:srgbClr val="002060"/>
                </a:solidFill>
              </a:rPr>
              <a:t>algorithm</a:t>
            </a:r>
            <a:r>
              <a:rPr lang="nb-NO" sz="2000" dirty="0" smtClean="0">
                <a:solidFill>
                  <a:srgbClr val="002060"/>
                </a:solidFill>
              </a:rPr>
              <a:t>?</a:t>
            </a:r>
            <a:endParaRPr lang="nb-NO" sz="20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0435" y="2967335"/>
            <a:ext cx="1117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>
                <a:solidFill>
                  <a:srgbClr val="C00000"/>
                </a:solidFill>
              </a:rPr>
              <a:t>d-SAT</a:t>
            </a:r>
            <a:endParaRPr lang="nb-NO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31640" y="3615407"/>
                <a:ext cx="14981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1.99999</m:t>
                          </m:r>
                        </m:e>
                        <m:sup>
                          <m:r>
                            <a:rPr lang="nb-NO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nb-NO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615407"/>
                <a:ext cx="1498102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27584" y="4222829"/>
            <a:ext cx="2547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smtClean="0">
                <a:solidFill>
                  <a:srgbClr val="002060"/>
                </a:solidFill>
              </a:rPr>
              <a:t>The </a:t>
            </a:r>
            <a:r>
              <a:rPr lang="nb-NO" dirty="0" err="1" smtClean="0">
                <a:solidFill>
                  <a:srgbClr val="002060"/>
                </a:solidFill>
              </a:rPr>
              <a:t>number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of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smtClean="0">
                <a:solidFill>
                  <a:srgbClr val="C00000"/>
                </a:solidFill>
              </a:rPr>
              <a:t>9</a:t>
            </a:r>
            <a:r>
              <a:rPr lang="nb-NO" dirty="0" smtClean="0">
                <a:solidFill>
                  <a:srgbClr val="002060"/>
                </a:solidFill>
              </a:rPr>
              <a:t>’s </a:t>
            </a:r>
            <a:r>
              <a:rPr lang="nb-NO" dirty="0" smtClean="0">
                <a:solidFill>
                  <a:srgbClr val="C00000"/>
                </a:solidFill>
              </a:rPr>
              <a:t>MUST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br>
              <a:rPr lang="nb-NO" dirty="0" smtClean="0">
                <a:solidFill>
                  <a:srgbClr val="002060"/>
                </a:solidFill>
              </a:rPr>
            </a:br>
            <a:r>
              <a:rPr lang="nb-NO" dirty="0" smtClean="0">
                <a:solidFill>
                  <a:srgbClr val="002060"/>
                </a:solidFill>
              </a:rPr>
              <a:t>be </a:t>
            </a:r>
            <a:r>
              <a:rPr lang="nb-NO" dirty="0" err="1" smtClean="0">
                <a:solidFill>
                  <a:srgbClr val="002060"/>
                </a:solidFill>
              </a:rPr>
              <a:t>independent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of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smtClean="0">
                <a:solidFill>
                  <a:srgbClr val="C00000"/>
                </a:solidFill>
              </a:rPr>
              <a:t>d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010207" y="3573016"/>
            <a:ext cx="2785929" cy="480656"/>
          </a:xfrm>
          <a:custGeom>
            <a:avLst/>
            <a:gdLst>
              <a:gd name="connsiteX0" fmla="*/ 2785929 w 2785929"/>
              <a:gd name="connsiteY0" fmla="*/ 191835 h 480656"/>
              <a:gd name="connsiteX1" fmla="*/ 2623559 w 2785929"/>
              <a:gd name="connsiteY1" fmla="*/ 166197 h 480656"/>
              <a:gd name="connsiteX2" fmla="*/ 2298819 w 2785929"/>
              <a:gd name="connsiteY2" fmla="*/ 208926 h 480656"/>
              <a:gd name="connsiteX3" fmla="*/ 1974079 w 2785929"/>
              <a:gd name="connsiteY3" fmla="*/ 465300 h 480656"/>
              <a:gd name="connsiteX4" fmla="*/ 1649339 w 2785929"/>
              <a:gd name="connsiteY4" fmla="*/ 422571 h 480656"/>
              <a:gd name="connsiteX5" fmla="*/ 1435694 w 2785929"/>
              <a:gd name="connsiteY5" fmla="*/ 183289 h 480656"/>
              <a:gd name="connsiteX6" fmla="*/ 1153682 w 2785929"/>
              <a:gd name="connsiteY6" fmla="*/ 3827 h 480656"/>
              <a:gd name="connsiteX7" fmla="*/ 803305 w 2785929"/>
              <a:gd name="connsiteY7" fmla="*/ 80739 h 480656"/>
              <a:gd name="connsiteX8" fmla="*/ 487110 w 2785929"/>
              <a:gd name="connsiteY8" fmla="*/ 311476 h 480656"/>
              <a:gd name="connsiteX9" fmla="*/ 136733 w 2785929"/>
              <a:gd name="connsiteY9" fmla="*/ 345659 h 480656"/>
              <a:gd name="connsiteX10" fmla="*/ 0 w 2785929"/>
              <a:gd name="connsiteY10" fmla="*/ 277292 h 48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5929" h="480656">
                <a:moveTo>
                  <a:pt x="2785929" y="191835"/>
                </a:moveTo>
                <a:cubicBezTo>
                  <a:pt x="2745336" y="177591"/>
                  <a:pt x="2704744" y="163348"/>
                  <a:pt x="2623559" y="166197"/>
                </a:cubicBezTo>
                <a:cubicBezTo>
                  <a:pt x="2542374" y="169045"/>
                  <a:pt x="2407066" y="159075"/>
                  <a:pt x="2298819" y="208926"/>
                </a:cubicBezTo>
                <a:cubicBezTo>
                  <a:pt x="2190572" y="258777"/>
                  <a:pt x="2082326" y="429693"/>
                  <a:pt x="1974079" y="465300"/>
                </a:cubicBezTo>
                <a:cubicBezTo>
                  <a:pt x="1865832" y="500907"/>
                  <a:pt x="1739070" y="469573"/>
                  <a:pt x="1649339" y="422571"/>
                </a:cubicBezTo>
                <a:cubicBezTo>
                  <a:pt x="1559608" y="375569"/>
                  <a:pt x="1518303" y="253080"/>
                  <a:pt x="1435694" y="183289"/>
                </a:cubicBezTo>
                <a:cubicBezTo>
                  <a:pt x="1353085" y="113498"/>
                  <a:pt x="1259080" y="20919"/>
                  <a:pt x="1153682" y="3827"/>
                </a:cubicBezTo>
                <a:cubicBezTo>
                  <a:pt x="1048284" y="-13265"/>
                  <a:pt x="914400" y="29464"/>
                  <a:pt x="803305" y="80739"/>
                </a:cubicBezTo>
                <a:cubicBezTo>
                  <a:pt x="692210" y="132014"/>
                  <a:pt x="598205" y="267323"/>
                  <a:pt x="487110" y="311476"/>
                </a:cubicBezTo>
                <a:cubicBezTo>
                  <a:pt x="376015" y="355629"/>
                  <a:pt x="217918" y="351356"/>
                  <a:pt x="136733" y="345659"/>
                </a:cubicBezTo>
                <a:cubicBezTo>
                  <a:pt x="55548" y="339962"/>
                  <a:pt x="27774" y="308627"/>
                  <a:pt x="0" y="277292"/>
                </a:cubicBezTo>
              </a:path>
            </a:pathLst>
          </a:custGeom>
          <a:noFill/>
          <a:ln w="38100"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920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Dominating</a:t>
            </a:r>
            <a:r>
              <a:rPr lang="nb-NO" dirty="0" smtClean="0"/>
              <a:t> Set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b="1" dirty="0" smtClean="0">
                <a:solidFill>
                  <a:srgbClr val="002060"/>
                </a:solidFill>
              </a:rPr>
              <a:t>Input: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n</a:t>
            </a:r>
            <a:r>
              <a:rPr lang="nb-NO" dirty="0" smtClean="0"/>
              <a:t> </a:t>
            </a:r>
            <a:r>
              <a:rPr lang="nb-NO" dirty="0" err="1" smtClean="0"/>
              <a:t>vertices</a:t>
            </a:r>
            <a:r>
              <a:rPr lang="nb-NO" dirty="0" smtClean="0"/>
              <a:t>, </a:t>
            </a:r>
            <a:r>
              <a:rPr lang="nb-NO" dirty="0" err="1" smtClean="0"/>
              <a:t>integer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</a:p>
          <a:p>
            <a:pPr marL="0" indent="0">
              <a:buNone/>
            </a:pPr>
            <a:r>
              <a:rPr lang="nb-NO" b="1" dirty="0" err="1" smtClean="0">
                <a:solidFill>
                  <a:srgbClr val="002060"/>
                </a:solidFill>
              </a:rPr>
              <a:t>Question</a:t>
            </a:r>
            <a:r>
              <a:rPr lang="nb-NO" b="1" dirty="0" smtClean="0">
                <a:solidFill>
                  <a:srgbClr val="002060"/>
                </a:solidFill>
              </a:rPr>
              <a:t>:</a:t>
            </a:r>
            <a:r>
              <a:rPr lang="nb-NO" dirty="0" smtClean="0"/>
              <a:t> Is </a:t>
            </a:r>
            <a:r>
              <a:rPr lang="nb-NO" dirty="0" err="1" smtClean="0"/>
              <a:t>there</a:t>
            </a:r>
            <a:r>
              <a:rPr lang="nb-NO" dirty="0" smtClean="0"/>
              <a:t> a </a:t>
            </a:r>
            <a:r>
              <a:rPr lang="nb-NO" dirty="0" err="1" smtClean="0"/>
              <a:t>set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at most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 </a:t>
            </a:r>
            <a:r>
              <a:rPr lang="nb-NO" dirty="0" err="1" smtClean="0"/>
              <a:t>vertices</a:t>
            </a:r>
            <a:r>
              <a:rPr lang="nb-NO" dirty="0" smtClean="0"/>
              <a:t> 	</a:t>
            </a:r>
            <a:r>
              <a:rPr lang="nb-NO" dirty="0" err="1" smtClean="0"/>
              <a:t>such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N[S] = V(G)</a:t>
            </a:r>
            <a:r>
              <a:rPr lang="nb-NO" dirty="0" smtClean="0"/>
              <a:t>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Naive: </a:t>
            </a:r>
            <a:r>
              <a:rPr lang="nb-NO" dirty="0" smtClean="0">
                <a:solidFill>
                  <a:srgbClr val="C00000"/>
                </a:solidFill>
              </a:rPr>
              <a:t>n</a:t>
            </a:r>
            <a:r>
              <a:rPr lang="nb-NO" baseline="30000" dirty="0" smtClean="0">
                <a:solidFill>
                  <a:srgbClr val="C00000"/>
                </a:solidFill>
              </a:rPr>
              <a:t>k+1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Smarter: </a:t>
            </a:r>
            <a:r>
              <a:rPr lang="nb-NO" dirty="0" err="1" smtClean="0">
                <a:solidFill>
                  <a:srgbClr val="C00000"/>
                </a:solidFill>
              </a:rPr>
              <a:t>n</a:t>
            </a:r>
            <a:r>
              <a:rPr lang="nb-NO" baseline="30000" dirty="0" err="1" smtClean="0">
                <a:solidFill>
                  <a:srgbClr val="C00000"/>
                </a:solidFill>
              </a:rPr>
              <a:t>k+o</a:t>
            </a:r>
            <a:r>
              <a:rPr lang="nb-NO" baseline="30000" dirty="0" smtClean="0">
                <a:solidFill>
                  <a:srgbClr val="C00000"/>
                </a:solidFill>
              </a:rPr>
              <a:t>(1)</a:t>
            </a:r>
          </a:p>
          <a:p>
            <a:pPr marL="0" indent="0">
              <a:buNone/>
            </a:pPr>
            <a:r>
              <a:rPr lang="nb-NO" dirty="0" err="1" smtClean="0"/>
              <a:t>Assuming</a:t>
            </a:r>
            <a:r>
              <a:rPr lang="nb-NO" dirty="0" smtClean="0"/>
              <a:t> ETH: </a:t>
            </a:r>
            <a:r>
              <a:rPr lang="nb-NO" dirty="0" err="1" smtClean="0"/>
              <a:t>no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f(k)</a:t>
            </a:r>
            <a:r>
              <a:rPr lang="nb-NO" dirty="0" err="1" smtClean="0">
                <a:solidFill>
                  <a:srgbClr val="C00000"/>
                </a:solidFill>
              </a:rPr>
              <a:t>n</a:t>
            </a:r>
            <a:r>
              <a:rPr lang="nb-NO" baseline="30000" dirty="0" err="1" smtClean="0">
                <a:solidFill>
                  <a:srgbClr val="C00000"/>
                </a:solidFill>
              </a:rPr>
              <a:t>o</a:t>
            </a:r>
            <a:r>
              <a:rPr lang="nb-NO" baseline="30000" dirty="0" smtClean="0">
                <a:solidFill>
                  <a:srgbClr val="C00000"/>
                </a:solidFill>
              </a:rPr>
              <a:t>(k)</a:t>
            </a:r>
            <a:endParaRPr lang="nb-NO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12160" y="3606115"/>
            <a:ext cx="15552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800" dirty="0" err="1" smtClean="0">
                <a:solidFill>
                  <a:srgbClr val="C00000"/>
                </a:solidFill>
              </a:rPr>
              <a:t>n</a:t>
            </a:r>
            <a:r>
              <a:rPr lang="nb-NO" sz="4800" baseline="30000" dirty="0" err="1" smtClean="0">
                <a:solidFill>
                  <a:srgbClr val="C00000"/>
                </a:solidFill>
              </a:rPr>
              <a:t>k</a:t>
            </a:r>
            <a:r>
              <a:rPr lang="nb-NO" sz="4800" baseline="30000" dirty="0" smtClean="0">
                <a:solidFill>
                  <a:srgbClr val="C00000"/>
                </a:solidFill>
              </a:rPr>
              <a:t>/10</a:t>
            </a:r>
            <a:r>
              <a:rPr lang="nb-NO" sz="4800" dirty="0" smtClean="0">
                <a:solidFill>
                  <a:srgbClr val="002060"/>
                </a:solidFill>
              </a:rPr>
              <a:t>?</a:t>
            </a:r>
            <a:endParaRPr lang="nb-NO" sz="4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4560" y="4758243"/>
            <a:ext cx="1313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800" dirty="0" smtClean="0">
                <a:solidFill>
                  <a:srgbClr val="C00000"/>
                </a:solidFill>
              </a:rPr>
              <a:t>n</a:t>
            </a:r>
            <a:r>
              <a:rPr lang="nb-NO" sz="4800" baseline="30000" dirty="0" smtClean="0">
                <a:solidFill>
                  <a:srgbClr val="C00000"/>
                </a:solidFill>
              </a:rPr>
              <a:t>k-1</a:t>
            </a:r>
            <a:r>
              <a:rPr lang="nb-NO" sz="4800" dirty="0" smtClean="0">
                <a:solidFill>
                  <a:srgbClr val="002060"/>
                </a:solidFill>
              </a:rPr>
              <a:t>?</a:t>
            </a:r>
            <a:endParaRPr lang="nb-NO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7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/>
          <p:cNvSpPr/>
          <p:nvPr/>
        </p:nvSpPr>
        <p:spPr>
          <a:xfrm>
            <a:off x="3155324" y="4159876"/>
            <a:ext cx="2691684" cy="1094704"/>
          </a:xfrm>
          <a:custGeom>
            <a:avLst/>
            <a:gdLst>
              <a:gd name="connsiteX0" fmla="*/ 2176530 w 2691684"/>
              <a:gd name="connsiteY0" fmla="*/ 965916 h 1094704"/>
              <a:gd name="connsiteX1" fmla="*/ 2176530 w 2691684"/>
              <a:gd name="connsiteY1" fmla="*/ 965916 h 1094704"/>
              <a:gd name="connsiteX2" fmla="*/ 2343955 w 2691684"/>
              <a:gd name="connsiteY2" fmla="*/ 837127 h 1094704"/>
              <a:gd name="connsiteX3" fmla="*/ 2446986 w 2691684"/>
              <a:gd name="connsiteY3" fmla="*/ 824248 h 1094704"/>
              <a:gd name="connsiteX4" fmla="*/ 2601532 w 2691684"/>
              <a:gd name="connsiteY4" fmla="*/ 837127 h 1094704"/>
              <a:gd name="connsiteX5" fmla="*/ 2601532 w 2691684"/>
              <a:gd name="connsiteY5" fmla="*/ 837127 h 1094704"/>
              <a:gd name="connsiteX6" fmla="*/ 2691684 w 2691684"/>
              <a:gd name="connsiteY6" fmla="*/ 708338 h 1094704"/>
              <a:gd name="connsiteX7" fmla="*/ 2614411 w 2691684"/>
              <a:gd name="connsiteY7" fmla="*/ 528034 h 1094704"/>
              <a:gd name="connsiteX8" fmla="*/ 2524259 w 2691684"/>
              <a:gd name="connsiteY8" fmla="*/ 373487 h 1094704"/>
              <a:gd name="connsiteX9" fmla="*/ 2446986 w 2691684"/>
              <a:gd name="connsiteY9" fmla="*/ 167425 h 1094704"/>
              <a:gd name="connsiteX10" fmla="*/ 2292439 w 2691684"/>
              <a:gd name="connsiteY10" fmla="*/ 25758 h 1094704"/>
              <a:gd name="connsiteX11" fmla="*/ 2009104 w 2691684"/>
              <a:gd name="connsiteY11" fmla="*/ 25758 h 1094704"/>
              <a:gd name="connsiteX12" fmla="*/ 1815921 w 2691684"/>
              <a:gd name="connsiteY12" fmla="*/ 167425 h 1094704"/>
              <a:gd name="connsiteX13" fmla="*/ 1700011 w 2691684"/>
              <a:gd name="connsiteY13" fmla="*/ 193183 h 1094704"/>
              <a:gd name="connsiteX14" fmla="*/ 1493949 w 2691684"/>
              <a:gd name="connsiteY14" fmla="*/ 180304 h 1094704"/>
              <a:gd name="connsiteX15" fmla="*/ 1275008 w 2691684"/>
              <a:gd name="connsiteY15" fmla="*/ 90152 h 1094704"/>
              <a:gd name="connsiteX16" fmla="*/ 1107583 w 2691684"/>
              <a:gd name="connsiteY16" fmla="*/ 12879 h 1094704"/>
              <a:gd name="connsiteX17" fmla="*/ 991673 w 2691684"/>
              <a:gd name="connsiteY17" fmla="*/ 0 h 1094704"/>
              <a:gd name="connsiteX18" fmla="*/ 850006 w 2691684"/>
              <a:gd name="connsiteY18" fmla="*/ 0 h 1094704"/>
              <a:gd name="connsiteX19" fmla="*/ 759853 w 2691684"/>
              <a:gd name="connsiteY19" fmla="*/ 115910 h 1094704"/>
              <a:gd name="connsiteX20" fmla="*/ 656822 w 2691684"/>
              <a:gd name="connsiteY20" fmla="*/ 244699 h 1094704"/>
              <a:gd name="connsiteX21" fmla="*/ 540913 w 2691684"/>
              <a:gd name="connsiteY21" fmla="*/ 270456 h 1094704"/>
              <a:gd name="connsiteX22" fmla="*/ 399245 w 2691684"/>
              <a:gd name="connsiteY22" fmla="*/ 283335 h 1094704"/>
              <a:gd name="connsiteX23" fmla="*/ 257577 w 2691684"/>
              <a:gd name="connsiteY23" fmla="*/ 231820 h 1094704"/>
              <a:gd name="connsiteX24" fmla="*/ 0 w 2691684"/>
              <a:gd name="connsiteY24" fmla="*/ 386366 h 1094704"/>
              <a:gd name="connsiteX25" fmla="*/ 0 w 2691684"/>
              <a:gd name="connsiteY25" fmla="*/ 772732 h 1094704"/>
              <a:gd name="connsiteX26" fmla="*/ 51515 w 2691684"/>
              <a:gd name="connsiteY26" fmla="*/ 953037 h 1094704"/>
              <a:gd name="connsiteX27" fmla="*/ 231820 w 2691684"/>
              <a:gd name="connsiteY27" fmla="*/ 1043189 h 1094704"/>
              <a:gd name="connsiteX28" fmla="*/ 502276 w 2691684"/>
              <a:gd name="connsiteY28" fmla="*/ 991673 h 1094704"/>
              <a:gd name="connsiteX29" fmla="*/ 759853 w 2691684"/>
              <a:gd name="connsiteY29" fmla="*/ 914400 h 1094704"/>
              <a:gd name="connsiteX30" fmla="*/ 1081825 w 2691684"/>
              <a:gd name="connsiteY30" fmla="*/ 1004552 h 1094704"/>
              <a:gd name="connsiteX31" fmla="*/ 1197735 w 2691684"/>
              <a:gd name="connsiteY31" fmla="*/ 1043189 h 1094704"/>
              <a:gd name="connsiteX32" fmla="*/ 1300766 w 2691684"/>
              <a:gd name="connsiteY32" fmla="*/ 1094704 h 1094704"/>
              <a:gd name="connsiteX33" fmla="*/ 1455313 w 2691684"/>
              <a:gd name="connsiteY33" fmla="*/ 1056068 h 1094704"/>
              <a:gd name="connsiteX34" fmla="*/ 1764406 w 2691684"/>
              <a:gd name="connsiteY34" fmla="*/ 901521 h 1094704"/>
              <a:gd name="connsiteX35" fmla="*/ 1803042 w 2691684"/>
              <a:gd name="connsiteY35" fmla="*/ 888642 h 1094704"/>
              <a:gd name="connsiteX36" fmla="*/ 1970468 w 2691684"/>
              <a:gd name="connsiteY36" fmla="*/ 901521 h 1094704"/>
              <a:gd name="connsiteX37" fmla="*/ 1970468 w 2691684"/>
              <a:gd name="connsiteY37" fmla="*/ 901521 h 1094704"/>
              <a:gd name="connsiteX38" fmla="*/ 2176530 w 2691684"/>
              <a:gd name="connsiteY38" fmla="*/ 965916 h 109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691684" h="1094704">
                <a:moveTo>
                  <a:pt x="2176530" y="965916"/>
                </a:moveTo>
                <a:lnTo>
                  <a:pt x="2176530" y="965916"/>
                </a:lnTo>
                <a:lnTo>
                  <a:pt x="2343955" y="837127"/>
                </a:lnTo>
                <a:lnTo>
                  <a:pt x="2446986" y="824248"/>
                </a:lnTo>
                <a:lnTo>
                  <a:pt x="2601532" y="837127"/>
                </a:lnTo>
                <a:lnTo>
                  <a:pt x="2601532" y="837127"/>
                </a:lnTo>
                <a:lnTo>
                  <a:pt x="2691684" y="708338"/>
                </a:lnTo>
                <a:lnTo>
                  <a:pt x="2614411" y="528034"/>
                </a:lnTo>
                <a:lnTo>
                  <a:pt x="2524259" y="373487"/>
                </a:lnTo>
                <a:lnTo>
                  <a:pt x="2446986" y="167425"/>
                </a:lnTo>
                <a:lnTo>
                  <a:pt x="2292439" y="25758"/>
                </a:lnTo>
                <a:lnTo>
                  <a:pt x="2009104" y="25758"/>
                </a:lnTo>
                <a:lnTo>
                  <a:pt x="1815921" y="167425"/>
                </a:lnTo>
                <a:lnTo>
                  <a:pt x="1700011" y="193183"/>
                </a:lnTo>
                <a:cubicBezTo>
                  <a:pt x="1536967" y="178361"/>
                  <a:pt x="1605761" y="180304"/>
                  <a:pt x="1493949" y="180304"/>
                </a:cubicBezTo>
                <a:lnTo>
                  <a:pt x="1275008" y="90152"/>
                </a:lnTo>
                <a:lnTo>
                  <a:pt x="1107583" y="12879"/>
                </a:lnTo>
                <a:lnTo>
                  <a:pt x="991673" y="0"/>
                </a:lnTo>
                <a:lnTo>
                  <a:pt x="850006" y="0"/>
                </a:lnTo>
                <a:lnTo>
                  <a:pt x="759853" y="115910"/>
                </a:lnTo>
                <a:cubicBezTo>
                  <a:pt x="663380" y="226165"/>
                  <a:pt x="690109" y="178124"/>
                  <a:pt x="656822" y="244699"/>
                </a:cubicBezTo>
                <a:lnTo>
                  <a:pt x="540913" y="270456"/>
                </a:lnTo>
                <a:lnTo>
                  <a:pt x="399245" y="283335"/>
                </a:lnTo>
                <a:lnTo>
                  <a:pt x="257577" y="231820"/>
                </a:lnTo>
                <a:lnTo>
                  <a:pt x="0" y="386366"/>
                </a:lnTo>
                <a:lnTo>
                  <a:pt x="0" y="772732"/>
                </a:lnTo>
                <a:lnTo>
                  <a:pt x="51515" y="953037"/>
                </a:lnTo>
                <a:lnTo>
                  <a:pt x="231820" y="1043189"/>
                </a:lnTo>
                <a:lnTo>
                  <a:pt x="502276" y="991673"/>
                </a:lnTo>
                <a:lnTo>
                  <a:pt x="759853" y="914400"/>
                </a:lnTo>
                <a:lnTo>
                  <a:pt x="1081825" y="1004552"/>
                </a:lnTo>
                <a:lnTo>
                  <a:pt x="1197735" y="1043189"/>
                </a:lnTo>
                <a:lnTo>
                  <a:pt x="1300766" y="1094704"/>
                </a:lnTo>
                <a:lnTo>
                  <a:pt x="1455313" y="1056068"/>
                </a:lnTo>
                <a:lnTo>
                  <a:pt x="1764406" y="901521"/>
                </a:lnTo>
                <a:lnTo>
                  <a:pt x="1803042" y="888642"/>
                </a:lnTo>
                <a:lnTo>
                  <a:pt x="1970468" y="901521"/>
                </a:lnTo>
                <a:lnTo>
                  <a:pt x="1970468" y="901521"/>
                </a:lnTo>
                <a:lnTo>
                  <a:pt x="2176530" y="96591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5756856" y="4095482"/>
            <a:ext cx="1468192" cy="991673"/>
          </a:xfrm>
          <a:custGeom>
            <a:avLst/>
            <a:gdLst>
              <a:gd name="connsiteX0" fmla="*/ 1403798 w 1468192"/>
              <a:gd name="connsiteY0" fmla="*/ 528033 h 991673"/>
              <a:gd name="connsiteX1" fmla="*/ 1390919 w 1468192"/>
              <a:gd name="connsiteY1" fmla="*/ 399245 h 991673"/>
              <a:gd name="connsiteX2" fmla="*/ 1352282 w 1468192"/>
              <a:gd name="connsiteY2" fmla="*/ 257577 h 991673"/>
              <a:gd name="connsiteX3" fmla="*/ 1313645 w 1468192"/>
              <a:gd name="connsiteY3" fmla="*/ 154546 h 991673"/>
              <a:gd name="connsiteX4" fmla="*/ 1236372 w 1468192"/>
              <a:gd name="connsiteY4" fmla="*/ 25757 h 991673"/>
              <a:gd name="connsiteX5" fmla="*/ 1146220 w 1468192"/>
              <a:gd name="connsiteY5" fmla="*/ 64394 h 991673"/>
              <a:gd name="connsiteX6" fmla="*/ 1043189 w 1468192"/>
              <a:gd name="connsiteY6" fmla="*/ 154546 h 991673"/>
              <a:gd name="connsiteX7" fmla="*/ 1043189 w 1468192"/>
              <a:gd name="connsiteY7" fmla="*/ 154546 h 991673"/>
              <a:gd name="connsiteX8" fmla="*/ 850006 w 1468192"/>
              <a:gd name="connsiteY8" fmla="*/ 12879 h 991673"/>
              <a:gd name="connsiteX9" fmla="*/ 746975 w 1468192"/>
              <a:gd name="connsiteY9" fmla="*/ 0 h 991673"/>
              <a:gd name="connsiteX10" fmla="*/ 605307 w 1468192"/>
              <a:gd name="connsiteY10" fmla="*/ 38636 h 991673"/>
              <a:gd name="connsiteX11" fmla="*/ 502276 w 1468192"/>
              <a:gd name="connsiteY11" fmla="*/ 64394 h 991673"/>
              <a:gd name="connsiteX12" fmla="*/ 399245 w 1468192"/>
              <a:gd name="connsiteY12" fmla="*/ 128788 h 991673"/>
              <a:gd name="connsiteX13" fmla="*/ 309093 w 1468192"/>
              <a:gd name="connsiteY13" fmla="*/ 154546 h 991673"/>
              <a:gd name="connsiteX14" fmla="*/ 193183 w 1468192"/>
              <a:gd name="connsiteY14" fmla="*/ 180304 h 991673"/>
              <a:gd name="connsiteX15" fmla="*/ 90152 w 1468192"/>
              <a:gd name="connsiteY15" fmla="*/ 193183 h 991673"/>
              <a:gd name="connsiteX16" fmla="*/ 0 w 1468192"/>
              <a:gd name="connsiteY16" fmla="*/ 321972 h 991673"/>
              <a:gd name="connsiteX17" fmla="*/ 12879 w 1468192"/>
              <a:gd name="connsiteY17" fmla="*/ 399245 h 991673"/>
              <a:gd name="connsiteX18" fmla="*/ 167426 w 1468192"/>
              <a:gd name="connsiteY18" fmla="*/ 643943 h 991673"/>
              <a:gd name="connsiteX19" fmla="*/ 270457 w 1468192"/>
              <a:gd name="connsiteY19" fmla="*/ 824248 h 991673"/>
              <a:gd name="connsiteX20" fmla="*/ 347730 w 1468192"/>
              <a:gd name="connsiteY20" fmla="*/ 978794 h 991673"/>
              <a:gd name="connsiteX21" fmla="*/ 425003 w 1468192"/>
              <a:gd name="connsiteY21" fmla="*/ 991673 h 991673"/>
              <a:gd name="connsiteX22" fmla="*/ 682581 w 1468192"/>
              <a:gd name="connsiteY22" fmla="*/ 746974 h 991673"/>
              <a:gd name="connsiteX23" fmla="*/ 785612 w 1468192"/>
              <a:gd name="connsiteY23" fmla="*/ 669701 h 991673"/>
              <a:gd name="connsiteX24" fmla="*/ 901521 w 1468192"/>
              <a:gd name="connsiteY24" fmla="*/ 785611 h 991673"/>
              <a:gd name="connsiteX25" fmla="*/ 978795 w 1468192"/>
              <a:gd name="connsiteY25" fmla="*/ 824248 h 991673"/>
              <a:gd name="connsiteX26" fmla="*/ 1262130 w 1468192"/>
              <a:gd name="connsiteY26" fmla="*/ 940157 h 991673"/>
              <a:gd name="connsiteX27" fmla="*/ 1326524 w 1468192"/>
              <a:gd name="connsiteY27" fmla="*/ 940157 h 991673"/>
              <a:gd name="connsiteX28" fmla="*/ 1468192 w 1468192"/>
              <a:gd name="connsiteY28" fmla="*/ 721217 h 991673"/>
              <a:gd name="connsiteX29" fmla="*/ 1442434 w 1468192"/>
              <a:gd name="connsiteY29" fmla="*/ 528033 h 991673"/>
              <a:gd name="connsiteX30" fmla="*/ 1416676 w 1468192"/>
              <a:gd name="connsiteY30" fmla="*/ 399245 h 991673"/>
              <a:gd name="connsiteX31" fmla="*/ 1403798 w 1468192"/>
              <a:gd name="connsiteY31" fmla="*/ 412124 h 99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68192" h="991673">
                <a:moveTo>
                  <a:pt x="1403798" y="528033"/>
                </a:moveTo>
                <a:lnTo>
                  <a:pt x="1390919" y="399245"/>
                </a:lnTo>
                <a:cubicBezTo>
                  <a:pt x="1363079" y="273964"/>
                  <a:pt x="1382861" y="318736"/>
                  <a:pt x="1352282" y="257577"/>
                </a:cubicBezTo>
                <a:lnTo>
                  <a:pt x="1313645" y="154546"/>
                </a:lnTo>
                <a:lnTo>
                  <a:pt x="1236372" y="25757"/>
                </a:lnTo>
                <a:lnTo>
                  <a:pt x="1146220" y="64394"/>
                </a:lnTo>
                <a:lnTo>
                  <a:pt x="1043189" y="154546"/>
                </a:lnTo>
                <a:lnTo>
                  <a:pt x="1043189" y="154546"/>
                </a:lnTo>
                <a:lnTo>
                  <a:pt x="850006" y="12879"/>
                </a:lnTo>
                <a:lnTo>
                  <a:pt x="746975" y="0"/>
                </a:lnTo>
                <a:lnTo>
                  <a:pt x="605307" y="38636"/>
                </a:lnTo>
                <a:lnTo>
                  <a:pt x="502276" y="64394"/>
                </a:lnTo>
                <a:lnTo>
                  <a:pt x="399245" y="128788"/>
                </a:lnTo>
                <a:lnTo>
                  <a:pt x="309093" y="154546"/>
                </a:lnTo>
                <a:lnTo>
                  <a:pt x="193183" y="180304"/>
                </a:lnTo>
                <a:lnTo>
                  <a:pt x="90152" y="193183"/>
                </a:lnTo>
                <a:lnTo>
                  <a:pt x="0" y="321972"/>
                </a:lnTo>
                <a:lnTo>
                  <a:pt x="12879" y="399245"/>
                </a:lnTo>
                <a:lnTo>
                  <a:pt x="167426" y="643943"/>
                </a:lnTo>
                <a:lnTo>
                  <a:pt x="270457" y="824248"/>
                </a:lnTo>
                <a:lnTo>
                  <a:pt x="347730" y="978794"/>
                </a:lnTo>
                <a:lnTo>
                  <a:pt x="425003" y="991673"/>
                </a:lnTo>
                <a:lnTo>
                  <a:pt x="682581" y="746974"/>
                </a:lnTo>
                <a:lnTo>
                  <a:pt x="785612" y="669701"/>
                </a:lnTo>
                <a:lnTo>
                  <a:pt x="901521" y="785611"/>
                </a:lnTo>
                <a:lnTo>
                  <a:pt x="978795" y="824248"/>
                </a:lnTo>
                <a:lnTo>
                  <a:pt x="1262130" y="940157"/>
                </a:lnTo>
                <a:lnTo>
                  <a:pt x="1326524" y="940157"/>
                </a:lnTo>
                <a:lnTo>
                  <a:pt x="1468192" y="721217"/>
                </a:lnTo>
                <a:lnTo>
                  <a:pt x="1442434" y="528033"/>
                </a:lnTo>
                <a:lnTo>
                  <a:pt x="1416676" y="399245"/>
                </a:lnTo>
                <a:lnTo>
                  <a:pt x="1403798" y="412124"/>
                </a:lnTo>
              </a:path>
            </a:pathLst>
          </a:custGeom>
          <a:solidFill>
            <a:schemeClr val="accent1">
              <a:alpha val="30000"/>
            </a:schemeClr>
          </a:solidFill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SAT </a:t>
            </a:r>
            <a:r>
              <a:rPr lang="nb-NO" dirty="0" smtClean="0">
                <a:sym typeface="Wingdings" pitchFamily="2" charset="2"/>
              </a:rPr>
              <a:t> </a:t>
            </a:r>
            <a:r>
              <a:rPr lang="nb-NO" dirty="0" smtClean="0">
                <a:solidFill>
                  <a:srgbClr val="C00000"/>
                </a:solidFill>
                <a:sym typeface="Wingdings" pitchFamily="2" charset="2"/>
              </a:rPr>
              <a:t>k</a:t>
            </a:r>
            <a:r>
              <a:rPr lang="nb-NO" dirty="0" smtClean="0">
                <a:sym typeface="Wingdings" pitchFamily="2" charset="2"/>
              </a:rPr>
              <a:t>-Dominating Set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55776" y="2060848"/>
            <a:ext cx="4680520" cy="86409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388" y="1484784"/>
            <a:ext cx="1321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Variables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319263"/>
            <a:ext cx="1705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SAT-formula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419872" y="1916832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283968" y="1988840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148064" y="1916832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084168" y="1916832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1520" y="3284984"/>
            <a:ext cx="23759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/>
              <a:t> groups, each on</a:t>
            </a:r>
          </a:p>
          <a:p>
            <a:r>
              <a:rPr lang="nb-NO" sz="2400" dirty="0" smtClean="0">
                <a:solidFill>
                  <a:srgbClr val="C00000"/>
                </a:solidFill>
              </a:rPr>
              <a:t>n/k</a:t>
            </a:r>
            <a:r>
              <a:rPr lang="nb-NO" sz="2400" dirty="0" smtClean="0"/>
              <a:t> variables.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779912" y="2780928"/>
            <a:ext cx="864096" cy="17281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139952" y="2780928"/>
            <a:ext cx="576064" cy="17281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499992" y="2780928"/>
            <a:ext cx="288032" cy="17281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860032" y="2780928"/>
            <a:ext cx="72008" cy="17281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076056" y="2852936"/>
            <a:ext cx="216024" cy="165618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563888" y="45811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23928" y="45811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355976" y="45811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716016" y="45811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076056" y="45811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699792" y="5345340"/>
            <a:ext cx="37097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200" dirty="0" smtClean="0"/>
              <a:t>One vertex for each of the </a:t>
            </a:r>
            <a:r>
              <a:rPr lang="nb-NO" sz="2200" dirty="0" smtClean="0">
                <a:solidFill>
                  <a:srgbClr val="C00000"/>
                </a:solidFill>
              </a:rPr>
              <a:t>2</a:t>
            </a:r>
            <a:r>
              <a:rPr lang="nb-NO" sz="2200" baseline="30000" dirty="0" smtClean="0">
                <a:solidFill>
                  <a:srgbClr val="C00000"/>
                </a:solidFill>
              </a:rPr>
              <a:t>n/k</a:t>
            </a:r>
            <a:r>
              <a:rPr lang="nb-NO" sz="2200" dirty="0" smtClean="0"/>
              <a:t> </a:t>
            </a:r>
            <a:br>
              <a:rPr lang="nb-NO" sz="2200" dirty="0" smtClean="0"/>
            </a:br>
            <a:r>
              <a:rPr lang="nb-NO" sz="2200" dirty="0" smtClean="0"/>
              <a:t>assignments to the variables</a:t>
            </a:r>
          </a:p>
          <a:p>
            <a:r>
              <a:rPr lang="nb-NO" sz="2200" dirty="0" smtClean="0"/>
              <a:t>in the group.</a:t>
            </a:r>
            <a:endParaRPr lang="en-US" sz="22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364088" y="2780928"/>
            <a:ext cx="648072" cy="18002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508104" y="2708920"/>
            <a:ext cx="792088" cy="187220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724128" y="2708920"/>
            <a:ext cx="864096" cy="187220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868144" y="2636912"/>
            <a:ext cx="1008112" cy="201622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94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7" grpId="0" animBg="1"/>
      <p:bldP spid="4" grpId="0" animBg="1"/>
      <p:bldP spid="5" grpId="0"/>
      <p:bldP spid="6" grpId="0"/>
      <p:bldP spid="13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5726" y="2564904"/>
            <a:ext cx="1307507" cy="741444"/>
            <a:chOff x="155726" y="2564904"/>
            <a:chExt cx="1307507" cy="741444"/>
          </a:xfrm>
        </p:grpSpPr>
        <p:sp>
          <p:nvSpPr>
            <p:cNvPr id="7" name="Freeform 6"/>
            <p:cNvSpPr/>
            <p:nvPr/>
          </p:nvSpPr>
          <p:spPr>
            <a:xfrm rot="10800000">
              <a:off x="155726" y="2750871"/>
              <a:ext cx="1307507" cy="555477"/>
            </a:xfrm>
            <a:custGeom>
              <a:avLst/>
              <a:gdLst>
                <a:gd name="connsiteX0" fmla="*/ 0 w 1307507"/>
                <a:gd name="connsiteY0" fmla="*/ 42729 h 555477"/>
                <a:gd name="connsiteX1" fmla="*/ 94004 w 1307507"/>
                <a:gd name="connsiteY1" fmla="*/ 555477 h 555477"/>
                <a:gd name="connsiteX2" fmla="*/ 94004 w 1307507"/>
                <a:gd name="connsiteY2" fmla="*/ 42729 h 555477"/>
                <a:gd name="connsiteX3" fmla="*/ 205099 w 1307507"/>
                <a:gd name="connsiteY3" fmla="*/ 504202 h 555477"/>
                <a:gd name="connsiteX4" fmla="*/ 205099 w 1307507"/>
                <a:gd name="connsiteY4" fmla="*/ 111095 h 555477"/>
                <a:gd name="connsiteX5" fmla="*/ 324740 w 1307507"/>
                <a:gd name="connsiteY5" fmla="*/ 384561 h 555477"/>
                <a:gd name="connsiteX6" fmla="*/ 350378 w 1307507"/>
                <a:gd name="connsiteY6" fmla="*/ 205099 h 555477"/>
                <a:gd name="connsiteX7" fmla="*/ 470019 w 1307507"/>
                <a:gd name="connsiteY7" fmla="*/ 376015 h 555477"/>
                <a:gd name="connsiteX8" fmla="*/ 512748 w 1307507"/>
                <a:gd name="connsiteY8" fmla="*/ 188007 h 555477"/>
                <a:gd name="connsiteX9" fmla="*/ 589660 w 1307507"/>
                <a:gd name="connsiteY9" fmla="*/ 487110 h 555477"/>
                <a:gd name="connsiteX10" fmla="*/ 692210 w 1307507"/>
                <a:gd name="connsiteY10" fmla="*/ 196553 h 555477"/>
                <a:gd name="connsiteX11" fmla="*/ 760576 w 1307507"/>
                <a:gd name="connsiteY11" fmla="*/ 393107 h 555477"/>
                <a:gd name="connsiteX12" fmla="*/ 871671 w 1307507"/>
                <a:gd name="connsiteY12" fmla="*/ 145279 h 555477"/>
                <a:gd name="connsiteX13" fmla="*/ 880217 w 1307507"/>
                <a:gd name="connsiteY13" fmla="*/ 393107 h 555477"/>
                <a:gd name="connsiteX14" fmla="*/ 1247686 w 1307507"/>
                <a:gd name="connsiteY14" fmla="*/ 0 h 555477"/>
                <a:gd name="connsiteX15" fmla="*/ 991312 w 1307507"/>
                <a:gd name="connsiteY15" fmla="*/ 393107 h 555477"/>
                <a:gd name="connsiteX16" fmla="*/ 1307507 w 1307507"/>
                <a:gd name="connsiteY16" fmla="*/ 34183 h 55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7507" h="555477">
                  <a:moveTo>
                    <a:pt x="0" y="42729"/>
                  </a:moveTo>
                  <a:cubicBezTo>
                    <a:pt x="39168" y="299103"/>
                    <a:pt x="78337" y="555477"/>
                    <a:pt x="94004" y="555477"/>
                  </a:cubicBezTo>
                  <a:cubicBezTo>
                    <a:pt x="109671" y="555477"/>
                    <a:pt x="75488" y="51275"/>
                    <a:pt x="94004" y="42729"/>
                  </a:cubicBezTo>
                  <a:cubicBezTo>
                    <a:pt x="112520" y="34183"/>
                    <a:pt x="186583" y="492808"/>
                    <a:pt x="205099" y="504202"/>
                  </a:cubicBezTo>
                  <a:cubicBezTo>
                    <a:pt x="223615" y="515596"/>
                    <a:pt x="185159" y="131035"/>
                    <a:pt x="205099" y="111095"/>
                  </a:cubicBezTo>
                  <a:cubicBezTo>
                    <a:pt x="225039" y="91155"/>
                    <a:pt x="300527" y="368894"/>
                    <a:pt x="324740" y="384561"/>
                  </a:cubicBezTo>
                  <a:cubicBezTo>
                    <a:pt x="348953" y="400228"/>
                    <a:pt x="326165" y="206523"/>
                    <a:pt x="350378" y="205099"/>
                  </a:cubicBezTo>
                  <a:cubicBezTo>
                    <a:pt x="374591" y="203675"/>
                    <a:pt x="442957" y="378864"/>
                    <a:pt x="470019" y="376015"/>
                  </a:cubicBezTo>
                  <a:cubicBezTo>
                    <a:pt x="497081" y="373166"/>
                    <a:pt x="492808" y="169491"/>
                    <a:pt x="512748" y="188007"/>
                  </a:cubicBezTo>
                  <a:cubicBezTo>
                    <a:pt x="532688" y="206523"/>
                    <a:pt x="559750" y="485686"/>
                    <a:pt x="589660" y="487110"/>
                  </a:cubicBezTo>
                  <a:cubicBezTo>
                    <a:pt x="619570" y="488534"/>
                    <a:pt x="663724" y="212220"/>
                    <a:pt x="692210" y="196553"/>
                  </a:cubicBezTo>
                  <a:cubicBezTo>
                    <a:pt x="720696" y="180886"/>
                    <a:pt x="730666" y="401653"/>
                    <a:pt x="760576" y="393107"/>
                  </a:cubicBezTo>
                  <a:cubicBezTo>
                    <a:pt x="790486" y="384561"/>
                    <a:pt x="851731" y="145279"/>
                    <a:pt x="871671" y="145279"/>
                  </a:cubicBezTo>
                  <a:cubicBezTo>
                    <a:pt x="891611" y="145279"/>
                    <a:pt x="817548" y="417320"/>
                    <a:pt x="880217" y="393107"/>
                  </a:cubicBezTo>
                  <a:cubicBezTo>
                    <a:pt x="942886" y="368894"/>
                    <a:pt x="1229170" y="0"/>
                    <a:pt x="1247686" y="0"/>
                  </a:cubicBezTo>
                  <a:cubicBezTo>
                    <a:pt x="1266202" y="0"/>
                    <a:pt x="981342" y="387410"/>
                    <a:pt x="991312" y="393107"/>
                  </a:cubicBezTo>
                  <a:cubicBezTo>
                    <a:pt x="1001282" y="398804"/>
                    <a:pt x="1154394" y="216493"/>
                    <a:pt x="1307507" y="34183"/>
                  </a:cubicBezTo>
                </a:path>
              </a:pathLst>
            </a:custGeom>
            <a:noFill/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" name="Oval 1"/>
            <p:cNvSpPr/>
            <p:nvPr/>
          </p:nvSpPr>
          <p:spPr>
            <a:xfrm>
              <a:off x="467544" y="2564904"/>
              <a:ext cx="288032" cy="288032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x</a:t>
              </a:r>
              <a:endParaRPr lang="nb-NO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899592" y="2564904"/>
              <a:ext cx="288032" cy="288032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y</a:t>
              </a:r>
              <a:endParaRPr lang="nb-NO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691680" y="2348880"/>
            <a:ext cx="1307507" cy="741444"/>
            <a:chOff x="155726" y="2564904"/>
            <a:chExt cx="1307507" cy="741444"/>
          </a:xfrm>
        </p:grpSpPr>
        <p:sp>
          <p:nvSpPr>
            <p:cNvPr id="74" name="Freeform 73"/>
            <p:cNvSpPr/>
            <p:nvPr/>
          </p:nvSpPr>
          <p:spPr>
            <a:xfrm rot="10800000">
              <a:off x="155726" y="2750871"/>
              <a:ext cx="1307507" cy="555477"/>
            </a:xfrm>
            <a:custGeom>
              <a:avLst/>
              <a:gdLst>
                <a:gd name="connsiteX0" fmla="*/ 0 w 1307507"/>
                <a:gd name="connsiteY0" fmla="*/ 42729 h 555477"/>
                <a:gd name="connsiteX1" fmla="*/ 94004 w 1307507"/>
                <a:gd name="connsiteY1" fmla="*/ 555477 h 555477"/>
                <a:gd name="connsiteX2" fmla="*/ 94004 w 1307507"/>
                <a:gd name="connsiteY2" fmla="*/ 42729 h 555477"/>
                <a:gd name="connsiteX3" fmla="*/ 205099 w 1307507"/>
                <a:gd name="connsiteY3" fmla="*/ 504202 h 555477"/>
                <a:gd name="connsiteX4" fmla="*/ 205099 w 1307507"/>
                <a:gd name="connsiteY4" fmla="*/ 111095 h 555477"/>
                <a:gd name="connsiteX5" fmla="*/ 324740 w 1307507"/>
                <a:gd name="connsiteY5" fmla="*/ 384561 h 555477"/>
                <a:gd name="connsiteX6" fmla="*/ 350378 w 1307507"/>
                <a:gd name="connsiteY6" fmla="*/ 205099 h 555477"/>
                <a:gd name="connsiteX7" fmla="*/ 470019 w 1307507"/>
                <a:gd name="connsiteY7" fmla="*/ 376015 h 555477"/>
                <a:gd name="connsiteX8" fmla="*/ 512748 w 1307507"/>
                <a:gd name="connsiteY8" fmla="*/ 188007 h 555477"/>
                <a:gd name="connsiteX9" fmla="*/ 589660 w 1307507"/>
                <a:gd name="connsiteY9" fmla="*/ 487110 h 555477"/>
                <a:gd name="connsiteX10" fmla="*/ 692210 w 1307507"/>
                <a:gd name="connsiteY10" fmla="*/ 196553 h 555477"/>
                <a:gd name="connsiteX11" fmla="*/ 760576 w 1307507"/>
                <a:gd name="connsiteY11" fmla="*/ 393107 h 555477"/>
                <a:gd name="connsiteX12" fmla="*/ 871671 w 1307507"/>
                <a:gd name="connsiteY12" fmla="*/ 145279 h 555477"/>
                <a:gd name="connsiteX13" fmla="*/ 880217 w 1307507"/>
                <a:gd name="connsiteY13" fmla="*/ 393107 h 555477"/>
                <a:gd name="connsiteX14" fmla="*/ 1247686 w 1307507"/>
                <a:gd name="connsiteY14" fmla="*/ 0 h 555477"/>
                <a:gd name="connsiteX15" fmla="*/ 991312 w 1307507"/>
                <a:gd name="connsiteY15" fmla="*/ 393107 h 555477"/>
                <a:gd name="connsiteX16" fmla="*/ 1307507 w 1307507"/>
                <a:gd name="connsiteY16" fmla="*/ 34183 h 55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7507" h="555477">
                  <a:moveTo>
                    <a:pt x="0" y="42729"/>
                  </a:moveTo>
                  <a:cubicBezTo>
                    <a:pt x="39168" y="299103"/>
                    <a:pt x="78337" y="555477"/>
                    <a:pt x="94004" y="555477"/>
                  </a:cubicBezTo>
                  <a:cubicBezTo>
                    <a:pt x="109671" y="555477"/>
                    <a:pt x="75488" y="51275"/>
                    <a:pt x="94004" y="42729"/>
                  </a:cubicBezTo>
                  <a:cubicBezTo>
                    <a:pt x="112520" y="34183"/>
                    <a:pt x="186583" y="492808"/>
                    <a:pt x="205099" y="504202"/>
                  </a:cubicBezTo>
                  <a:cubicBezTo>
                    <a:pt x="223615" y="515596"/>
                    <a:pt x="185159" y="131035"/>
                    <a:pt x="205099" y="111095"/>
                  </a:cubicBezTo>
                  <a:cubicBezTo>
                    <a:pt x="225039" y="91155"/>
                    <a:pt x="300527" y="368894"/>
                    <a:pt x="324740" y="384561"/>
                  </a:cubicBezTo>
                  <a:cubicBezTo>
                    <a:pt x="348953" y="400228"/>
                    <a:pt x="326165" y="206523"/>
                    <a:pt x="350378" y="205099"/>
                  </a:cubicBezTo>
                  <a:cubicBezTo>
                    <a:pt x="374591" y="203675"/>
                    <a:pt x="442957" y="378864"/>
                    <a:pt x="470019" y="376015"/>
                  </a:cubicBezTo>
                  <a:cubicBezTo>
                    <a:pt x="497081" y="373166"/>
                    <a:pt x="492808" y="169491"/>
                    <a:pt x="512748" y="188007"/>
                  </a:cubicBezTo>
                  <a:cubicBezTo>
                    <a:pt x="532688" y="206523"/>
                    <a:pt x="559750" y="485686"/>
                    <a:pt x="589660" y="487110"/>
                  </a:cubicBezTo>
                  <a:cubicBezTo>
                    <a:pt x="619570" y="488534"/>
                    <a:pt x="663724" y="212220"/>
                    <a:pt x="692210" y="196553"/>
                  </a:cubicBezTo>
                  <a:cubicBezTo>
                    <a:pt x="720696" y="180886"/>
                    <a:pt x="730666" y="401653"/>
                    <a:pt x="760576" y="393107"/>
                  </a:cubicBezTo>
                  <a:cubicBezTo>
                    <a:pt x="790486" y="384561"/>
                    <a:pt x="851731" y="145279"/>
                    <a:pt x="871671" y="145279"/>
                  </a:cubicBezTo>
                  <a:cubicBezTo>
                    <a:pt x="891611" y="145279"/>
                    <a:pt x="817548" y="417320"/>
                    <a:pt x="880217" y="393107"/>
                  </a:cubicBezTo>
                  <a:cubicBezTo>
                    <a:pt x="942886" y="368894"/>
                    <a:pt x="1229170" y="0"/>
                    <a:pt x="1247686" y="0"/>
                  </a:cubicBezTo>
                  <a:cubicBezTo>
                    <a:pt x="1266202" y="0"/>
                    <a:pt x="981342" y="387410"/>
                    <a:pt x="991312" y="393107"/>
                  </a:cubicBezTo>
                  <a:cubicBezTo>
                    <a:pt x="1001282" y="398804"/>
                    <a:pt x="1154394" y="216493"/>
                    <a:pt x="1307507" y="34183"/>
                  </a:cubicBezTo>
                </a:path>
              </a:pathLst>
            </a:custGeom>
            <a:noFill/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Oval 74"/>
            <p:cNvSpPr/>
            <p:nvPr/>
          </p:nvSpPr>
          <p:spPr>
            <a:xfrm>
              <a:off x="467544" y="2564904"/>
              <a:ext cx="288032" cy="288032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x</a:t>
              </a:r>
              <a:endParaRPr lang="nb-NO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899592" y="2564904"/>
              <a:ext cx="288032" cy="288032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y</a:t>
              </a:r>
              <a:endParaRPr lang="nb-NO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779912" y="2255508"/>
            <a:ext cx="1307507" cy="741444"/>
            <a:chOff x="155726" y="2564904"/>
            <a:chExt cx="1307507" cy="741444"/>
          </a:xfrm>
        </p:grpSpPr>
        <p:sp>
          <p:nvSpPr>
            <p:cNvPr id="78" name="Freeform 77"/>
            <p:cNvSpPr/>
            <p:nvPr/>
          </p:nvSpPr>
          <p:spPr>
            <a:xfrm rot="10800000">
              <a:off x="155726" y="2750871"/>
              <a:ext cx="1307507" cy="555477"/>
            </a:xfrm>
            <a:custGeom>
              <a:avLst/>
              <a:gdLst>
                <a:gd name="connsiteX0" fmla="*/ 0 w 1307507"/>
                <a:gd name="connsiteY0" fmla="*/ 42729 h 555477"/>
                <a:gd name="connsiteX1" fmla="*/ 94004 w 1307507"/>
                <a:gd name="connsiteY1" fmla="*/ 555477 h 555477"/>
                <a:gd name="connsiteX2" fmla="*/ 94004 w 1307507"/>
                <a:gd name="connsiteY2" fmla="*/ 42729 h 555477"/>
                <a:gd name="connsiteX3" fmla="*/ 205099 w 1307507"/>
                <a:gd name="connsiteY3" fmla="*/ 504202 h 555477"/>
                <a:gd name="connsiteX4" fmla="*/ 205099 w 1307507"/>
                <a:gd name="connsiteY4" fmla="*/ 111095 h 555477"/>
                <a:gd name="connsiteX5" fmla="*/ 324740 w 1307507"/>
                <a:gd name="connsiteY5" fmla="*/ 384561 h 555477"/>
                <a:gd name="connsiteX6" fmla="*/ 350378 w 1307507"/>
                <a:gd name="connsiteY6" fmla="*/ 205099 h 555477"/>
                <a:gd name="connsiteX7" fmla="*/ 470019 w 1307507"/>
                <a:gd name="connsiteY7" fmla="*/ 376015 h 555477"/>
                <a:gd name="connsiteX8" fmla="*/ 512748 w 1307507"/>
                <a:gd name="connsiteY8" fmla="*/ 188007 h 555477"/>
                <a:gd name="connsiteX9" fmla="*/ 589660 w 1307507"/>
                <a:gd name="connsiteY9" fmla="*/ 487110 h 555477"/>
                <a:gd name="connsiteX10" fmla="*/ 692210 w 1307507"/>
                <a:gd name="connsiteY10" fmla="*/ 196553 h 555477"/>
                <a:gd name="connsiteX11" fmla="*/ 760576 w 1307507"/>
                <a:gd name="connsiteY11" fmla="*/ 393107 h 555477"/>
                <a:gd name="connsiteX12" fmla="*/ 871671 w 1307507"/>
                <a:gd name="connsiteY12" fmla="*/ 145279 h 555477"/>
                <a:gd name="connsiteX13" fmla="*/ 880217 w 1307507"/>
                <a:gd name="connsiteY13" fmla="*/ 393107 h 555477"/>
                <a:gd name="connsiteX14" fmla="*/ 1247686 w 1307507"/>
                <a:gd name="connsiteY14" fmla="*/ 0 h 555477"/>
                <a:gd name="connsiteX15" fmla="*/ 991312 w 1307507"/>
                <a:gd name="connsiteY15" fmla="*/ 393107 h 555477"/>
                <a:gd name="connsiteX16" fmla="*/ 1307507 w 1307507"/>
                <a:gd name="connsiteY16" fmla="*/ 34183 h 55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7507" h="555477">
                  <a:moveTo>
                    <a:pt x="0" y="42729"/>
                  </a:moveTo>
                  <a:cubicBezTo>
                    <a:pt x="39168" y="299103"/>
                    <a:pt x="78337" y="555477"/>
                    <a:pt x="94004" y="555477"/>
                  </a:cubicBezTo>
                  <a:cubicBezTo>
                    <a:pt x="109671" y="555477"/>
                    <a:pt x="75488" y="51275"/>
                    <a:pt x="94004" y="42729"/>
                  </a:cubicBezTo>
                  <a:cubicBezTo>
                    <a:pt x="112520" y="34183"/>
                    <a:pt x="186583" y="492808"/>
                    <a:pt x="205099" y="504202"/>
                  </a:cubicBezTo>
                  <a:cubicBezTo>
                    <a:pt x="223615" y="515596"/>
                    <a:pt x="185159" y="131035"/>
                    <a:pt x="205099" y="111095"/>
                  </a:cubicBezTo>
                  <a:cubicBezTo>
                    <a:pt x="225039" y="91155"/>
                    <a:pt x="300527" y="368894"/>
                    <a:pt x="324740" y="384561"/>
                  </a:cubicBezTo>
                  <a:cubicBezTo>
                    <a:pt x="348953" y="400228"/>
                    <a:pt x="326165" y="206523"/>
                    <a:pt x="350378" y="205099"/>
                  </a:cubicBezTo>
                  <a:cubicBezTo>
                    <a:pt x="374591" y="203675"/>
                    <a:pt x="442957" y="378864"/>
                    <a:pt x="470019" y="376015"/>
                  </a:cubicBezTo>
                  <a:cubicBezTo>
                    <a:pt x="497081" y="373166"/>
                    <a:pt x="492808" y="169491"/>
                    <a:pt x="512748" y="188007"/>
                  </a:cubicBezTo>
                  <a:cubicBezTo>
                    <a:pt x="532688" y="206523"/>
                    <a:pt x="559750" y="485686"/>
                    <a:pt x="589660" y="487110"/>
                  </a:cubicBezTo>
                  <a:cubicBezTo>
                    <a:pt x="619570" y="488534"/>
                    <a:pt x="663724" y="212220"/>
                    <a:pt x="692210" y="196553"/>
                  </a:cubicBezTo>
                  <a:cubicBezTo>
                    <a:pt x="720696" y="180886"/>
                    <a:pt x="730666" y="401653"/>
                    <a:pt x="760576" y="393107"/>
                  </a:cubicBezTo>
                  <a:cubicBezTo>
                    <a:pt x="790486" y="384561"/>
                    <a:pt x="851731" y="145279"/>
                    <a:pt x="871671" y="145279"/>
                  </a:cubicBezTo>
                  <a:cubicBezTo>
                    <a:pt x="891611" y="145279"/>
                    <a:pt x="817548" y="417320"/>
                    <a:pt x="880217" y="393107"/>
                  </a:cubicBezTo>
                  <a:cubicBezTo>
                    <a:pt x="942886" y="368894"/>
                    <a:pt x="1229170" y="0"/>
                    <a:pt x="1247686" y="0"/>
                  </a:cubicBezTo>
                  <a:cubicBezTo>
                    <a:pt x="1266202" y="0"/>
                    <a:pt x="981342" y="387410"/>
                    <a:pt x="991312" y="393107"/>
                  </a:cubicBezTo>
                  <a:cubicBezTo>
                    <a:pt x="1001282" y="398804"/>
                    <a:pt x="1154394" y="216493"/>
                    <a:pt x="1307507" y="34183"/>
                  </a:cubicBezTo>
                </a:path>
              </a:pathLst>
            </a:custGeom>
            <a:noFill/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Oval 78"/>
            <p:cNvSpPr/>
            <p:nvPr/>
          </p:nvSpPr>
          <p:spPr>
            <a:xfrm>
              <a:off x="467544" y="2564904"/>
              <a:ext cx="288032" cy="288032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x</a:t>
              </a:r>
              <a:endParaRPr lang="nb-NO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899592" y="2564904"/>
              <a:ext cx="288032" cy="288032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y</a:t>
              </a:r>
              <a:endParaRPr lang="nb-NO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784773" y="2204864"/>
            <a:ext cx="1307507" cy="741444"/>
            <a:chOff x="155726" y="2564904"/>
            <a:chExt cx="1307507" cy="741444"/>
          </a:xfrm>
        </p:grpSpPr>
        <p:sp>
          <p:nvSpPr>
            <p:cNvPr id="82" name="Freeform 81"/>
            <p:cNvSpPr/>
            <p:nvPr/>
          </p:nvSpPr>
          <p:spPr>
            <a:xfrm rot="10800000">
              <a:off x="155726" y="2750871"/>
              <a:ext cx="1307507" cy="555477"/>
            </a:xfrm>
            <a:custGeom>
              <a:avLst/>
              <a:gdLst>
                <a:gd name="connsiteX0" fmla="*/ 0 w 1307507"/>
                <a:gd name="connsiteY0" fmla="*/ 42729 h 555477"/>
                <a:gd name="connsiteX1" fmla="*/ 94004 w 1307507"/>
                <a:gd name="connsiteY1" fmla="*/ 555477 h 555477"/>
                <a:gd name="connsiteX2" fmla="*/ 94004 w 1307507"/>
                <a:gd name="connsiteY2" fmla="*/ 42729 h 555477"/>
                <a:gd name="connsiteX3" fmla="*/ 205099 w 1307507"/>
                <a:gd name="connsiteY3" fmla="*/ 504202 h 555477"/>
                <a:gd name="connsiteX4" fmla="*/ 205099 w 1307507"/>
                <a:gd name="connsiteY4" fmla="*/ 111095 h 555477"/>
                <a:gd name="connsiteX5" fmla="*/ 324740 w 1307507"/>
                <a:gd name="connsiteY5" fmla="*/ 384561 h 555477"/>
                <a:gd name="connsiteX6" fmla="*/ 350378 w 1307507"/>
                <a:gd name="connsiteY6" fmla="*/ 205099 h 555477"/>
                <a:gd name="connsiteX7" fmla="*/ 470019 w 1307507"/>
                <a:gd name="connsiteY7" fmla="*/ 376015 h 555477"/>
                <a:gd name="connsiteX8" fmla="*/ 512748 w 1307507"/>
                <a:gd name="connsiteY8" fmla="*/ 188007 h 555477"/>
                <a:gd name="connsiteX9" fmla="*/ 589660 w 1307507"/>
                <a:gd name="connsiteY9" fmla="*/ 487110 h 555477"/>
                <a:gd name="connsiteX10" fmla="*/ 692210 w 1307507"/>
                <a:gd name="connsiteY10" fmla="*/ 196553 h 555477"/>
                <a:gd name="connsiteX11" fmla="*/ 760576 w 1307507"/>
                <a:gd name="connsiteY11" fmla="*/ 393107 h 555477"/>
                <a:gd name="connsiteX12" fmla="*/ 871671 w 1307507"/>
                <a:gd name="connsiteY12" fmla="*/ 145279 h 555477"/>
                <a:gd name="connsiteX13" fmla="*/ 880217 w 1307507"/>
                <a:gd name="connsiteY13" fmla="*/ 393107 h 555477"/>
                <a:gd name="connsiteX14" fmla="*/ 1247686 w 1307507"/>
                <a:gd name="connsiteY14" fmla="*/ 0 h 555477"/>
                <a:gd name="connsiteX15" fmla="*/ 991312 w 1307507"/>
                <a:gd name="connsiteY15" fmla="*/ 393107 h 555477"/>
                <a:gd name="connsiteX16" fmla="*/ 1307507 w 1307507"/>
                <a:gd name="connsiteY16" fmla="*/ 34183 h 55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7507" h="555477">
                  <a:moveTo>
                    <a:pt x="0" y="42729"/>
                  </a:moveTo>
                  <a:cubicBezTo>
                    <a:pt x="39168" y="299103"/>
                    <a:pt x="78337" y="555477"/>
                    <a:pt x="94004" y="555477"/>
                  </a:cubicBezTo>
                  <a:cubicBezTo>
                    <a:pt x="109671" y="555477"/>
                    <a:pt x="75488" y="51275"/>
                    <a:pt x="94004" y="42729"/>
                  </a:cubicBezTo>
                  <a:cubicBezTo>
                    <a:pt x="112520" y="34183"/>
                    <a:pt x="186583" y="492808"/>
                    <a:pt x="205099" y="504202"/>
                  </a:cubicBezTo>
                  <a:cubicBezTo>
                    <a:pt x="223615" y="515596"/>
                    <a:pt x="185159" y="131035"/>
                    <a:pt x="205099" y="111095"/>
                  </a:cubicBezTo>
                  <a:cubicBezTo>
                    <a:pt x="225039" y="91155"/>
                    <a:pt x="300527" y="368894"/>
                    <a:pt x="324740" y="384561"/>
                  </a:cubicBezTo>
                  <a:cubicBezTo>
                    <a:pt x="348953" y="400228"/>
                    <a:pt x="326165" y="206523"/>
                    <a:pt x="350378" y="205099"/>
                  </a:cubicBezTo>
                  <a:cubicBezTo>
                    <a:pt x="374591" y="203675"/>
                    <a:pt x="442957" y="378864"/>
                    <a:pt x="470019" y="376015"/>
                  </a:cubicBezTo>
                  <a:cubicBezTo>
                    <a:pt x="497081" y="373166"/>
                    <a:pt x="492808" y="169491"/>
                    <a:pt x="512748" y="188007"/>
                  </a:cubicBezTo>
                  <a:cubicBezTo>
                    <a:pt x="532688" y="206523"/>
                    <a:pt x="559750" y="485686"/>
                    <a:pt x="589660" y="487110"/>
                  </a:cubicBezTo>
                  <a:cubicBezTo>
                    <a:pt x="619570" y="488534"/>
                    <a:pt x="663724" y="212220"/>
                    <a:pt x="692210" y="196553"/>
                  </a:cubicBezTo>
                  <a:cubicBezTo>
                    <a:pt x="720696" y="180886"/>
                    <a:pt x="730666" y="401653"/>
                    <a:pt x="760576" y="393107"/>
                  </a:cubicBezTo>
                  <a:cubicBezTo>
                    <a:pt x="790486" y="384561"/>
                    <a:pt x="851731" y="145279"/>
                    <a:pt x="871671" y="145279"/>
                  </a:cubicBezTo>
                  <a:cubicBezTo>
                    <a:pt x="891611" y="145279"/>
                    <a:pt x="817548" y="417320"/>
                    <a:pt x="880217" y="393107"/>
                  </a:cubicBezTo>
                  <a:cubicBezTo>
                    <a:pt x="942886" y="368894"/>
                    <a:pt x="1229170" y="0"/>
                    <a:pt x="1247686" y="0"/>
                  </a:cubicBezTo>
                  <a:cubicBezTo>
                    <a:pt x="1266202" y="0"/>
                    <a:pt x="981342" y="387410"/>
                    <a:pt x="991312" y="393107"/>
                  </a:cubicBezTo>
                  <a:cubicBezTo>
                    <a:pt x="1001282" y="398804"/>
                    <a:pt x="1154394" y="216493"/>
                    <a:pt x="1307507" y="34183"/>
                  </a:cubicBezTo>
                </a:path>
              </a:pathLst>
            </a:custGeom>
            <a:noFill/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Oval 82"/>
            <p:cNvSpPr/>
            <p:nvPr/>
          </p:nvSpPr>
          <p:spPr>
            <a:xfrm>
              <a:off x="467544" y="2564904"/>
              <a:ext cx="288032" cy="288032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x</a:t>
              </a:r>
              <a:endParaRPr lang="nb-NO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899592" y="2564904"/>
              <a:ext cx="288032" cy="288032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y</a:t>
              </a:r>
              <a:endParaRPr lang="nb-NO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368949" y="2276872"/>
            <a:ext cx="1307507" cy="741444"/>
            <a:chOff x="155726" y="2564904"/>
            <a:chExt cx="1307507" cy="741444"/>
          </a:xfrm>
        </p:grpSpPr>
        <p:sp>
          <p:nvSpPr>
            <p:cNvPr id="86" name="Freeform 85"/>
            <p:cNvSpPr/>
            <p:nvPr/>
          </p:nvSpPr>
          <p:spPr>
            <a:xfrm rot="10800000">
              <a:off x="155726" y="2750871"/>
              <a:ext cx="1307507" cy="555477"/>
            </a:xfrm>
            <a:custGeom>
              <a:avLst/>
              <a:gdLst>
                <a:gd name="connsiteX0" fmla="*/ 0 w 1307507"/>
                <a:gd name="connsiteY0" fmla="*/ 42729 h 555477"/>
                <a:gd name="connsiteX1" fmla="*/ 94004 w 1307507"/>
                <a:gd name="connsiteY1" fmla="*/ 555477 h 555477"/>
                <a:gd name="connsiteX2" fmla="*/ 94004 w 1307507"/>
                <a:gd name="connsiteY2" fmla="*/ 42729 h 555477"/>
                <a:gd name="connsiteX3" fmla="*/ 205099 w 1307507"/>
                <a:gd name="connsiteY3" fmla="*/ 504202 h 555477"/>
                <a:gd name="connsiteX4" fmla="*/ 205099 w 1307507"/>
                <a:gd name="connsiteY4" fmla="*/ 111095 h 555477"/>
                <a:gd name="connsiteX5" fmla="*/ 324740 w 1307507"/>
                <a:gd name="connsiteY5" fmla="*/ 384561 h 555477"/>
                <a:gd name="connsiteX6" fmla="*/ 350378 w 1307507"/>
                <a:gd name="connsiteY6" fmla="*/ 205099 h 555477"/>
                <a:gd name="connsiteX7" fmla="*/ 470019 w 1307507"/>
                <a:gd name="connsiteY7" fmla="*/ 376015 h 555477"/>
                <a:gd name="connsiteX8" fmla="*/ 512748 w 1307507"/>
                <a:gd name="connsiteY8" fmla="*/ 188007 h 555477"/>
                <a:gd name="connsiteX9" fmla="*/ 589660 w 1307507"/>
                <a:gd name="connsiteY9" fmla="*/ 487110 h 555477"/>
                <a:gd name="connsiteX10" fmla="*/ 692210 w 1307507"/>
                <a:gd name="connsiteY10" fmla="*/ 196553 h 555477"/>
                <a:gd name="connsiteX11" fmla="*/ 760576 w 1307507"/>
                <a:gd name="connsiteY11" fmla="*/ 393107 h 555477"/>
                <a:gd name="connsiteX12" fmla="*/ 871671 w 1307507"/>
                <a:gd name="connsiteY12" fmla="*/ 145279 h 555477"/>
                <a:gd name="connsiteX13" fmla="*/ 880217 w 1307507"/>
                <a:gd name="connsiteY13" fmla="*/ 393107 h 555477"/>
                <a:gd name="connsiteX14" fmla="*/ 1247686 w 1307507"/>
                <a:gd name="connsiteY14" fmla="*/ 0 h 555477"/>
                <a:gd name="connsiteX15" fmla="*/ 991312 w 1307507"/>
                <a:gd name="connsiteY15" fmla="*/ 393107 h 555477"/>
                <a:gd name="connsiteX16" fmla="*/ 1307507 w 1307507"/>
                <a:gd name="connsiteY16" fmla="*/ 34183 h 55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7507" h="555477">
                  <a:moveTo>
                    <a:pt x="0" y="42729"/>
                  </a:moveTo>
                  <a:cubicBezTo>
                    <a:pt x="39168" y="299103"/>
                    <a:pt x="78337" y="555477"/>
                    <a:pt x="94004" y="555477"/>
                  </a:cubicBezTo>
                  <a:cubicBezTo>
                    <a:pt x="109671" y="555477"/>
                    <a:pt x="75488" y="51275"/>
                    <a:pt x="94004" y="42729"/>
                  </a:cubicBezTo>
                  <a:cubicBezTo>
                    <a:pt x="112520" y="34183"/>
                    <a:pt x="186583" y="492808"/>
                    <a:pt x="205099" y="504202"/>
                  </a:cubicBezTo>
                  <a:cubicBezTo>
                    <a:pt x="223615" y="515596"/>
                    <a:pt x="185159" y="131035"/>
                    <a:pt x="205099" y="111095"/>
                  </a:cubicBezTo>
                  <a:cubicBezTo>
                    <a:pt x="225039" y="91155"/>
                    <a:pt x="300527" y="368894"/>
                    <a:pt x="324740" y="384561"/>
                  </a:cubicBezTo>
                  <a:cubicBezTo>
                    <a:pt x="348953" y="400228"/>
                    <a:pt x="326165" y="206523"/>
                    <a:pt x="350378" y="205099"/>
                  </a:cubicBezTo>
                  <a:cubicBezTo>
                    <a:pt x="374591" y="203675"/>
                    <a:pt x="442957" y="378864"/>
                    <a:pt x="470019" y="376015"/>
                  </a:cubicBezTo>
                  <a:cubicBezTo>
                    <a:pt x="497081" y="373166"/>
                    <a:pt x="492808" y="169491"/>
                    <a:pt x="512748" y="188007"/>
                  </a:cubicBezTo>
                  <a:cubicBezTo>
                    <a:pt x="532688" y="206523"/>
                    <a:pt x="559750" y="485686"/>
                    <a:pt x="589660" y="487110"/>
                  </a:cubicBezTo>
                  <a:cubicBezTo>
                    <a:pt x="619570" y="488534"/>
                    <a:pt x="663724" y="212220"/>
                    <a:pt x="692210" y="196553"/>
                  </a:cubicBezTo>
                  <a:cubicBezTo>
                    <a:pt x="720696" y="180886"/>
                    <a:pt x="730666" y="401653"/>
                    <a:pt x="760576" y="393107"/>
                  </a:cubicBezTo>
                  <a:cubicBezTo>
                    <a:pt x="790486" y="384561"/>
                    <a:pt x="851731" y="145279"/>
                    <a:pt x="871671" y="145279"/>
                  </a:cubicBezTo>
                  <a:cubicBezTo>
                    <a:pt x="891611" y="145279"/>
                    <a:pt x="817548" y="417320"/>
                    <a:pt x="880217" y="393107"/>
                  </a:cubicBezTo>
                  <a:cubicBezTo>
                    <a:pt x="942886" y="368894"/>
                    <a:pt x="1229170" y="0"/>
                    <a:pt x="1247686" y="0"/>
                  </a:cubicBezTo>
                  <a:cubicBezTo>
                    <a:pt x="1266202" y="0"/>
                    <a:pt x="981342" y="387410"/>
                    <a:pt x="991312" y="393107"/>
                  </a:cubicBezTo>
                  <a:cubicBezTo>
                    <a:pt x="1001282" y="398804"/>
                    <a:pt x="1154394" y="216493"/>
                    <a:pt x="1307507" y="34183"/>
                  </a:cubicBezTo>
                </a:path>
              </a:pathLst>
            </a:custGeom>
            <a:noFill/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Oval 86"/>
            <p:cNvSpPr/>
            <p:nvPr/>
          </p:nvSpPr>
          <p:spPr>
            <a:xfrm>
              <a:off x="467544" y="2564904"/>
              <a:ext cx="288032" cy="288032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x</a:t>
              </a:r>
              <a:endParaRPr lang="nb-NO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899592" y="2564904"/>
              <a:ext cx="288032" cy="288032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y</a:t>
              </a:r>
              <a:endParaRPr lang="nb-NO" dirty="0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H="1">
            <a:off x="4788024" y="1556792"/>
            <a:ext cx="72008" cy="17281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3155324" y="2935740"/>
            <a:ext cx="2691684" cy="1094704"/>
          </a:xfrm>
          <a:custGeom>
            <a:avLst/>
            <a:gdLst>
              <a:gd name="connsiteX0" fmla="*/ 2176530 w 2691684"/>
              <a:gd name="connsiteY0" fmla="*/ 965916 h 1094704"/>
              <a:gd name="connsiteX1" fmla="*/ 2176530 w 2691684"/>
              <a:gd name="connsiteY1" fmla="*/ 965916 h 1094704"/>
              <a:gd name="connsiteX2" fmla="*/ 2343955 w 2691684"/>
              <a:gd name="connsiteY2" fmla="*/ 837127 h 1094704"/>
              <a:gd name="connsiteX3" fmla="*/ 2446986 w 2691684"/>
              <a:gd name="connsiteY3" fmla="*/ 824248 h 1094704"/>
              <a:gd name="connsiteX4" fmla="*/ 2601532 w 2691684"/>
              <a:gd name="connsiteY4" fmla="*/ 837127 h 1094704"/>
              <a:gd name="connsiteX5" fmla="*/ 2601532 w 2691684"/>
              <a:gd name="connsiteY5" fmla="*/ 837127 h 1094704"/>
              <a:gd name="connsiteX6" fmla="*/ 2691684 w 2691684"/>
              <a:gd name="connsiteY6" fmla="*/ 708338 h 1094704"/>
              <a:gd name="connsiteX7" fmla="*/ 2614411 w 2691684"/>
              <a:gd name="connsiteY7" fmla="*/ 528034 h 1094704"/>
              <a:gd name="connsiteX8" fmla="*/ 2524259 w 2691684"/>
              <a:gd name="connsiteY8" fmla="*/ 373487 h 1094704"/>
              <a:gd name="connsiteX9" fmla="*/ 2446986 w 2691684"/>
              <a:gd name="connsiteY9" fmla="*/ 167425 h 1094704"/>
              <a:gd name="connsiteX10" fmla="*/ 2292439 w 2691684"/>
              <a:gd name="connsiteY10" fmla="*/ 25758 h 1094704"/>
              <a:gd name="connsiteX11" fmla="*/ 2009104 w 2691684"/>
              <a:gd name="connsiteY11" fmla="*/ 25758 h 1094704"/>
              <a:gd name="connsiteX12" fmla="*/ 1815921 w 2691684"/>
              <a:gd name="connsiteY12" fmla="*/ 167425 h 1094704"/>
              <a:gd name="connsiteX13" fmla="*/ 1700011 w 2691684"/>
              <a:gd name="connsiteY13" fmla="*/ 193183 h 1094704"/>
              <a:gd name="connsiteX14" fmla="*/ 1493949 w 2691684"/>
              <a:gd name="connsiteY14" fmla="*/ 180304 h 1094704"/>
              <a:gd name="connsiteX15" fmla="*/ 1275008 w 2691684"/>
              <a:gd name="connsiteY15" fmla="*/ 90152 h 1094704"/>
              <a:gd name="connsiteX16" fmla="*/ 1107583 w 2691684"/>
              <a:gd name="connsiteY16" fmla="*/ 12879 h 1094704"/>
              <a:gd name="connsiteX17" fmla="*/ 991673 w 2691684"/>
              <a:gd name="connsiteY17" fmla="*/ 0 h 1094704"/>
              <a:gd name="connsiteX18" fmla="*/ 850006 w 2691684"/>
              <a:gd name="connsiteY18" fmla="*/ 0 h 1094704"/>
              <a:gd name="connsiteX19" fmla="*/ 759853 w 2691684"/>
              <a:gd name="connsiteY19" fmla="*/ 115910 h 1094704"/>
              <a:gd name="connsiteX20" fmla="*/ 656822 w 2691684"/>
              <a:gd name="connsiteY20" fmla="*/ 244699 h 1094704"/>
              <a:gd name="connsiteX21" fmla="*/ 540913 w 2691684"/>
              <a:gd name="connsiteY21" fmla="*/ 270456 h 1094704"/>
              <a:gd name="connsiteX22" fmla="*/ 399245 w 2691684"/>
              <a:gd name="connsiteY22" fmla="*/ 283335 h 1094704"/>
              <a:gd name="connsiteX23" fmla="*/ 257577 w 2691684"/>
              <a:gd name="connsiteY23" fmla="*/ 231820 h 1094704"/>
              <a:gd name="connsiteX24" fmla="*/ 0 w 2691684"/>
              <a:gd name="connsiteY24" fmla="*/ 386366 h 1094704"/>
              <a:gd name="connsiteX25" fmla="*/ 0 w 2691684"/>
              <a:gd name="connsiteY25" fmla="*/ 772732 h 1094704"/>
              <a:gd name="connsiteX26" fmla="*/ 51515 w 2691684"/>
              <a:gd name="connsiteY26" fmla="*/ 953037 h 1094704"/>
              <a:gd name="connsiteX27" fmla="*/ 231820 w 2691684"/>
              <a:gd name="connsiteY27" fmla="*/ 1043189 h 1094704"/>
              <a:gd name="connsiteX28" fmla="*/ 502276 w 2691684"/>
              <a:gd name="connsiteY28" fmla="*/ 991673 h 1094704"/>
              <a:gd name="connsiteX29" fmla="*/ 759853 w 2691684"/>
              <a:gd name="connsiteY29" fmla="*/ 914400 h 1094704"/>
              <a:gd name="connsiteX30" fmla="*/ 1081825 w 2691684"/>
              <a:gd name="connsiteY30" fmla="*/ 1004552 h 1094704"/>
              <a:gd name="connsiteX31" fmla="*/ 1197735 w 2691684"/>
              <a:gd name="connsiteY31" fmla="*/ 1043189 h 1094704"/>
              <a:gd name="connsiteX32" fmla="*/ 1300766 w 2691684"/>
              <a:gd name="connsiteY32" fmla="*/ 1094704 h 1094704"/>
              <a:gd name="connsiteX33" fmla="*/ 1455313 w 2691684"/>
              <a:gd name="connsiteY33" fmla="*/ 1056068 h 1094704"/>
              <a:gd name="connsiteX34" fmla="*/ 1764406 w 2691684"/>
              <a:gd name="connsiteY34" fmla="*/ 901521 h 1094704"/>
              <a:gd name="connsiteX35" fmla="*/ 1803042 w 2691684"/>
              <a:gd name="connsiteY35" fmla="*/ 888642 h 1094704"/>
              <a:gd name="connsiteX36" fmla="*/ 1970468 w 2691684"/>
              <a:gd name="connsiteY36" fmla="*/ 901521 h 1094704"/>
              <a:gd name="connsiteX37" fmla="*/ 1970468 w 2691684"/>
              <a:gd name="connsiteY37" fmla="*/ 901521 h 1094704"/>
              <a:gd name="connsiteX38" fmla="*/ 2176530 w 2691684"/>
              <a:gd name="connsiteY38" fmla="*/ 965916 h 109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691684" h="1094704">
                <a:moveTo>
                  <a:pt x="2176530" y="965916"/>
                </a:moveTo>
                <a:lnTo>
                  <a:pt x="2176530" y="965916"/>
                </a:lnTo>
                <a:lnTo>
                  <a:pt x="2343955" y="837127"/>
                </a:lnTo>
                <a:lnTo>
                  <a:pt x="2446986" y="824248"/>
                </a:lnTo>
                <a:lnTo>
                  <a:pt x="2601532" y="837127"/>
                </a:lnTo>
                <a:lnTo>
                  <a:pt x="2601532" y="837127"/>
                </a:lnTo>
                <a:lnTo>
                  <a:pt x="2691684" y="708338"/>
                </a:lnTo>
                <a:lnTo>
                  <a:pt x="2614411" y="528034"/>
                </a:lnTo>
                <a:lnTo>
                  <a:pt x="2524259" y="373487"/>
                </a:lnTo>
                <a:lnTo>
                  <a:pt x="2446986" y="167425"/>
                </a:lnTo>
                <a:lnTo>
                  <a:pt x="2292439" y="25758"/>
                </a:lnTo>
                <a:lnTo>
                  <a:pt x="2009104" y="25758"/>
                </a:lnTo>
                <a:lnTo>
                  <a:pt x="1815921" y="167425"/>
                </a:lnTo>
                <a:lnTo>
                  <a:pt x="1700011" y="193183"/>
                </a:lnTo>
                <a:cubicBezTo>
                  <a:pt x="1536967" y="178361"/>
                  <a:pt x="1605761" y="180304"/>
                  <a:pt x="1493949" y="180304"/>
                </a:cubicBezTo>
                <a:lnTo>
                  <a:pt x="1275008" y="90152"/>
                </a:lnTo>
                <a:lnTo>
                  <a:pt x="1107583" y="12879"/>
                </a:lnTo>
                <a:lnTo>
                  <a:pt x="991673" y="0"/>
                </a:lnTo>
                <a:lnTo>
                  <a:pt x="850006" y="0"/>
                </a:lnTo>
                <a:lnTo>
                  <a:pt x="759853" y="115910"/>
                </a:lnTo>
                <a:cubicBezTo>
                  <a:pt x="663380" y="226165"/>
                  <a:pt x="690109" y="178124"/>
                  <a:pt x="656822" y="244699"/>
                </a:cubicBezTo>
                <a:lnTo>
                  <a:pt x="540913" y="270456"/>
                </a:lnTo>
                <a:lnTo>
                  <a:pt x="399245" y="283335"/>
                </a:lnTo>
                <a:lnTo>
                  <a:pt x="257577" y="231820"/>
                </a:lnTo>
                <a:lnTo>
                  <a:pt x="0" y="386366"/>
                </a:lnTo>
                <a:lnTo>
                  <a:pt x="0" y="772732"/>
                </a:lnTo>
                <a:lnTo>
                  <a:pt x="51515" y="953037"/>
                </a:lnTo>
                <a:lnTo>
                  <a:pt x="231820" y="1043189"/>
                </a:lnTo>
                <a:lnTo>
                  <a:pt x="502276" y="991673"/>
                </a:lnTo>
                <a:lnTo>
                  <a:pt x="759853" y="914400"/>
                </a:lnTo>
                <a:lnTo>
                  <a:pt x="1081825" y="1004552"/>
                </a:lnTo>
                <a:lnTo>
                  <a:pt x="1197735" y="1043189"/>
                </a:lnTo>
                <a:lnTo>
                  <a:pt x="1300766" y="1094704"/>
                </a:lnTo>
                <a:lnTo>
                  <a:pt x="1455313" y="1056068"/>
                </a:lnTo>
                <a:lnTo>
                  <a:pt x="1764406" y="901521"/>
                </a:lnTo>
                <a:lnTo>
                  <a:pt x="1803042" y="888642"/>
                </a:lnTo>
                <a:lnTo>
                  <a:pt x="1970468" y="901521"/>
                </a:lnTo>
                <a:lnTo>
                  <a:pt x="1970468" y="901521"/>
                </a:lnTo>
                <a:lnTo>
                  <a:pt x="2176530" y="96591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55776" y="836712"/>
            <a:ext cx="4680520" cy="86409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388" y="260648"/>
            <a:ext cx="1321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Variables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879103"/>
            <a:ext cx="1705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SAT-formula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419872" y="692696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283968" y="764704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148064" y="692696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084168" y="692696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1520" y="1445875"/>
            <a:ext cx="23759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/>
              <a:t> groups, each on</a:t>
            </a:r>
          </a:p>
          <a:p>
            <a:r>
              <a:rPr lang="nb-NO" sz="2400" dirty="0" smtClean="0">
                <a:solidFill>
                  <a:srgbClr val="C00000"/>
                </a:solidFill>
              </a:rPr>
              <a:t>n/k</a:t>
            </a:r>
            <a:r>
              <a:rPr lang="nb-NO" sz="2400" dirty="0" smtClean="0"/>
              <a:t> variables.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707904" y="1556792"/>
            <a:ext cx="864096" cy="17281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067944" y="1556792"/>
            <a:ext cx="576064" cy="17281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427984" y="1556792"/>
            <a:ext cx="288032" cy="17281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004048" y="1628800"/>
            <a:ext cx="216024" cy="165618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491880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851920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283968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644008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076056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5364088" y="1412776"/>
            <a:ext cx="1860960" cy="2450243"/>
            <a:chOff x="5364088" y="1412776"/>
            <a:chExt cx="1860960" cy="2450243"/>
          </a:xfrm>
        </p:grpSpPr>
        <p:sp>
          <p:nvSpPr>
            <p:cNvPr id="47" name="Freeform 46"/>
            <p:cNvSpPr/>
            <p:nvPr/>
          </p:nvSpPr>
          <p:spPr>
            <a:xfrm>
              <a:off x="5756856" y="2871346"/>
              <a:ext cx="1468192" cy="991673"/>
            </a:xfrm>
            <a:custGeom>
              <a:avLst/>
              <a:gdLst>
                <a:gd name="connsiteX0" fmla="*/ 1403798 w 1468192"/>
                <a:gd name="connsiteY0" fmla="*/ 528033 h 991673"/>
                <a:gd name="connsiteX1" fmla="*/ 1390919 w 1468192"/>
                <a:gd name="connsiteY1" fmla="*/ 399245 h 991673"/>
                <a:gd name="connsiteX2" fmla="*/ 1352282 w 1468192"/>
                <a:gd name="connsiteY2" fmla="*/ 257577 h 991673"/>
                <a:gd name="connsiteX3" fmla="*/ 1313645 w 1468192"/>
                <a:gd name="connsiteY3" fmla="*/ 154546 h 991673"/>
                <a:gd name="connsiteX4" fmla="*/ 1236372 w 1468192"/>
                <a:gd name="connsiteY4" fmla="*/ 25757 h 991673"/>
                <a:gd name="connsiteX5" fmla="*/ 1146220 w 1468192"/>
                <a:gd name="connsiteY5" fmla="*/ 64394 h 991673"/>
                <a:gd name="connsiteX6" fmla="*/ 1043189 w 1468192"/>
                <a:gd name="connsiteY6" fmla="*/ 154546 h 991673"/>
                <a:gd name="connsiteX7" fmla="*/ 1043189 w 1468192"/>
                <a:gd name="connsiteY7" fmla="*/ 154546 h 991673"/>
                <a:gd name="connsiteX8" fmla="*/ 850006 w 1468192"/>
                <a:gd name="connsiteY8" fmla="*/ 12879 h 991673"/>
                <a:gd name="connsiteX9" fmla="*/ 746975 w 1468192"/>
                <a:gd name="connsiteY9" fmla="*/ 0 h 991673"/>
                <a:gd name="connsiteX10" fmla="*/ 605307 w 1468192"/>
                <a:gd name="connsiteY10" fmla="*/ 38636 h 991673"/>
                <a:gd name="connsiteX11" fmla="*/ 502276 w 1468192"/>
                <a:gd name="connsiteY11" fmla="*/ 64394 h 991673"/>
                <a:gd name="connsiteX12" fmla="*/ 399245 w 1468192"/>
                <a:gd name="connsiteY12" fmla="*/ 128788 h 991673"/>
                <a:gd name="connsiteX13" fmla="*/ 309093 w 1468192"/>
                <a:gd name="connsiteY13" fmla="*/ 154546 h 991673"/>
                <a:gd name="connsiteX14" fmla="*/ 193183 w 1468192"/>
                <a:gd name="connsiteY14" fmla="*/ 180304 h 991673"/>
                <a:gd name="connsiteX15" fmla="*/ 90152 w 1468192"/>
                <a:gd name="connsiteY15" fmla="*/ 193183 h 991673"/>
                <a:gd name="connsiteX16" fmla="*/ 0 w 1468192"/>
                <a:gd name="connsiteY16" fmla="*/ 321972 h 991673"/>
                <a:gd name="connsiteX17" fmla="*/ 12879 w 1468192"/>
                <a:gd name="connsiteY17" fmla="*/ 399245 h 991673"/>
                <a:gd name="connsiteX18" fmla="*/ 167426 w 1468192"/>
                <a:gd name="connsiteY18" fmla="*/ 643943 h 991673"/>
                <a:gd name="connsiteX19" fmla="*/ 270457 w 1468192"/>
                <a:gd name="connsiteY19" fmla="*/ 824248 h 991673"/>
                <a:gd name="connsiteX20" fmla="*/ 347730 w 1468192"/>
                <a:gd name="connsiteY20" fmla="*/ 978794 h 991673"/>
                <a:gd name="connsiteX21" fmla="*/ 425003 w 1468192"/>
                <a:gd name="connsiteY21" fmla="*/ 991673 h 991673"/>
                <a:gd name="connsiteX22" fmla="*/ 682581 w 1468192"/>
                <a:gd name="connsiteY22" fmla="*/ 746974 h 991673"/>
                <a:gd name="connsiteX23" fmla="*/ 785612 w 1468192"/>
                <a:gd name="connsiteY23" fmla="*/ 669701 h 991673"/>
                <a:gd name="connsiteX24" fmla="*/ 901521 w 1468192"/>
                <a:gd name="connsiteY24" fmla="*/ 785611 h 991673"/>
                <a:gd name="connsiteX25" fmla="*/ 978795 w 1468192"/>
                <a:gd name="connsiteY25" fmla="*/ 824248 h 991673"/>
                <a:gd name="connsiteX26" fmla="*/ 1262130 w 1468192"/>
                <a:gd name="connsiteY26" fmla="*/ 940157 h 991673"/>
                <a:gd name="connsiteX27" fmla="*/ 1326524 w 1468192"/>
                <a:gd name="connsiteY27" fmla="*/ 940157 h 991673"/>
                <a:gd name="connsiteX28" fmla="*/ 1468192 w 1468192"/>
                <a:gd name="connsiteY28" fmla="*/ 721217 h 991673"/>
                <a:gd name="connsiteX29" fmla="*/ 1442434 w 1468192"/>
                <a:gd name="connsiteY29" fmla="*/ 528033 h 991673"/>
                <a:gd name="connsiteX30" fmla="*/ 1416676 w 1468192"/>
                <a:gd name="connsiteY30" fmla="*/ 399245 h 991673"/>
                <a:gd name="connsiteX31" fmla="*/ 1403798 w 1468192"/>
                <a:gd name="connsiteY31" fmla="*/ 412124 h 99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68192" h="991673">
                  <a:moveTo>
                    <a:pt x="1403798" y="528033"/>
                  </a:moveTo>
                  <a:lnTo>
                    <a:pt x="1390919" y="399245"/>
                  </a:lnTo>
                  <a:cubicBezTo>
                    <a:pt x="1363079" y="273964"/>
                    <a:pt x="1382861" y="318736"/>
                    <a:pt x="1352282" y="257577"/>
                  </a:cubicBezTo>
                  <a:lnTo>
                    <a:pt x="1313645" y="154546"/>
                  </a:lnTo>
                  <a:lnTo>
                    <a:pt x="1236372" y="25757"/>
                  </a:lnTo>
                  <a:lnTo>
                    <a:pt x="1146220" y="64394"/>
                  </a:lnTo>
                  <a:lnTo>
                    <a:pt x="1043189" y="154546"/>
                  </a:lnTo>
                  <a:lnTo>
                    <a:pt x="1043189" y="154546"/>
                  </a:lnTo>
                  <a:lnTo>
                    <a:pt x="850006" y="12879"/>
                  </a:lnTo>
                  <a:lnTo>
                    <a:pt x="746975" y="0"/>
                  </a:lnTo>
                  <a:lnTo>
                    <a:pt x="605307" y="38636"/>
                  </a:lnTo>
                  <a:lnTo>
                    <a:pt x="502276" y="64394"/>
                  </a:lnTo>
                  <a:lnTo>
                    <a:pt x="399245" y="128788"/>
                  </a:lnTo>
                  <a:lnTo>
                    <a:pt x="309093" y="154546"/>
                  </a:lnTo>
                  <a:lnTo>
                    <a:pt x="193183" y="180304"/>
                  </a:lnTo>
                  <a:lnTo>
                    <a:pt x="90152" y="193183"/>
                  </a:lnTo>
                  <a:lnTo>
                    <a:pt x="0" y="321972"/>
                  </a:lnTo>
                  <a:lnTo>
                    <a:pt x="12879" y="399245"/>
                  </a:lnTo>
                  <a:lnTo>
                    <a:pt x="167426" y="643943"/>
                  </a:lnTo>
                  <a:lnTo>
                    <a:pt x="270457" y="824248"/>
                  </a:lnTo>
                  <a:lnTo>
                    <a:pt x="347730" y="978794"/>
                  </a:lnTo>
                  <a:lnTo>
                    <a:pt x="425003" y="991673"/>
                  </a:lnTo>
                  <a:lnTo>
                    <a:pt x="682581" y="746974"/>
                  </a:lnTo>
                  <a:lnTo>
                    <a:pt x="785612" y="669701"/>
                  </a:lnTo>
                  <a:lnTo>
                    <a:pt x="901521" y="785611"/>
                  </a:lnTo>
                  <a:lnTo>
                    <a:pt x="978795" y="824248"/>
                  </a:lnTo>
                  <a:lnTo>
                    <a:pt x="1262130" y="940157"/>
                  </a:lnTo>
                  <a:lnTo>
                    <a:pt x="1326524" y="940157"/>
                  </a:lnTo>
                  <a:lnTo>
                    <a:pt x="1468192" y="721217"/>
                  </a:lnTo>
                  <a:lnTo>
                    <a:pt x="1442434" y="528033"/>
                  </a:lnTo>
                  <a:lnTo>
                    <a:pt x="1416676" y="399245"/>
                  </a:lnTo>
                  <a:lnTo>
                    <a:pt x="1403798" y="412124"/>
                  </a:lnTo>
                </a:path>
              </a:pathLst>
            </a:custGeom>
            <a:solidFill>
              <a:schemeClr val="accent1">
                <a:alpha val="30000"/>
              </a:schemeClr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5364088" y="1556792"/>
              <a:ext cx="648072" cy="180020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5508104" y="1484784"/>
              <a:ext cx="792088" cy="187220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724128" y="1484784"/>
              <a:ext cx="864096" cy="187220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5868144" y="1412776"/>
              <a:ext cx="1008112" cy="2016224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1619672" y="1412776"/>
            <a:ext cx="2376264" cy="2575849"/>
            <a:chOff x="5508104" y="1260376"/>
            <a:chExt cx="2376264" cy="2575849"/>
          </a:xfrm>
        </p:grpSpPr>
        <p:sp>
          <p:nvSpPr>
            <p:cNvPr id="40" name="Freeform 39"/>
            <p:cNvSpPr/>
            <p:nvPr/>
          </p:nvSpPr>
          <p:spPr>
            <a:xfrm>
              <a:off x="5508104" y="2844552"/>
              <a:ext cx="1468192" cy="991673"/>
            </a:xfrm>
            <a:custGeom>
              <a:avLst/>
              <a:gdLst>
                <a:gd name="connsiteX0" fmla="*/ 1403798 w 1468192"/>
                <a:gd name="connsiteY0" fmla="*/ 528033 h 991673"/>
                <a:gd name="connsiteX1" fmla="*/ 1390919 w 1468192"/>
                <a:gd name="connsiteY1" fmla="*/ 399245 h 991673"/>
                <a:gd name="connsiteX2" fmla="*/ 1352282 w 1468192"/>
                <a:gd name="connsiteY2" fmla="*/ 257577 h 991673"/>
                <a:gd name="connsiteX3" fmla="*/ 1313645 w 1468192"/>
                <a:gd name="connsiteY3" fmla="*/ 154546 h 991673"/>
                <a:gd name="connsiteX4" fmla="*/ 1236372 w 1468192"/>
                <a:gd name="connsiteY4" fmla="*/ 25757 h 991673"/>
                <a:gd name="connsiteX5" fmla="*/ 1146220 w 1468192"/>
                <a:gd name="connsiteY5" fmla="*/ 64394 h 991673"/>
                <a:gd name="connsiteX6" fmla="*/ 1043189 w 1468192"/>
                <a:gd name="connsiteY6" fmla="*/ 154546 h 991673"/>
                <a:gd name="connsiteX7" fmla="*/ 1043189 w 1468192"/>
                <a:gd name="connsiteY7" fmla="*/ 154546 h 991673"/>
                <a:gd name="connsiteX8" fmla="*/ 850006 w 1468192"/>
                <a:gd name="connsiteY8" fmla="*/ 12879 h 991673"/>
                <a:gd name="connsiteX9" fmla="*/ 746975 w 1468192"/>
                <a:gd name="connsiteY9" fmla="*/ 0 h 991673"/>
                <a:gd name="connsiteX10" fmla="*/ 605307 w 1468192"/>
                <a:gd name="connsiteY10" fmla="*/ 38636 h 991673"/>
                <a:gd name="connsiteX11" fmla="*/ 502276 w 1468192"/>
                <a:gd name="connsiteY11" fmla="*/ 64394 h 991673"/>
                <a:gd name="connsiteX12" fmla="*/ 399245 w 1468192"/>
                <a:gd name="connsiteY12" fmla="*/ 128788 h 991673"/>
                <a:gd name="connsiteX13" fmla="*/ 309093 w 1468192"/>
                <a:gd name="connsiteY13" fmla="*/ 154546 h 991673"/>
                <a:gd name="connsiteX14" fmla="*/ 193183 w 1468192"/>
                <a:gd name="connsiteY14" fmla="*/ 180304 h 991673"/>
                <a:gd name="connsiteX15" fmla="*/ 90152 w 1468192"/>
                <a:gd name="connsiteY15" fmla="*/ 193183 h 991673"/>
                <a:gd name="connsiteX16" fmla="*/ 0 w 1468192"/>
                <a:gd name="connsiteY16" fmla="*/ 321972 h 991673"/>
                <a:gd name="connsiteX17" fmla="*/ 12879 w 1468192"/>
                <a:gd name="connsiteY17" fmla="*/ 399245 h 991673"/>
                <a:gd name="connsiteX18" fmla="*/ 167426 w 1468192"/>
                <a:gd name="connsiteY18" fmla="*/ 643943 h 991673"/>
                <a:gd name="connsiteX19" fmla="*/ 270457 w 1468192"/>
                <a:gd name="connsiteY19" fmla="*/ 824248 h 991673"/>
                <a:gd name="connsiteX20" fmla="*/ 347730 w 1468192"/>
                <a:gd name="connsiteY20" fmla="*/ 978794 h 991673"/>
                <a:gd name="connsiteX21" fmla="*/ 425003 w 1468192"/>
                <a:gd name="connsiteY21" fmla="*/ 991673 h 991673"/>
                <a:gd name="connsiteX22" fmla="*/ 682581 w 1468192"/>
                <a:gd name="connsiteY22" fmla="*/ 746974 h 991673"/>
                <a:gd name="connsiteX23" fmla="*/ 785612 w 1468192"/>
                <a:gd name="connsiteY23" fmla="*/ 669701 h 991673"/>
                <a:gd name="connsiteX24" fmla="*/ 901521 w 1468192"/>
                <a:gd name="connsiteY24" fmla="*/ 785611 h 991673"/>
                <a:gd name="connsiteX25" fmla="*/ 978795 w 1468192"/>
                <a:gd name="connsiteY25" fmla="*/ 824248 h 991673"/>
                <a:gd name="connsiteX26" fmla="*/ 1262130 w 1468192"/>
                <a:gd name="connsiteY26" fmla="*/ 940157 h 991673"/>
                <a:gd name="connsiteX27" fmla="*/ 1326524 w 1468192"/>
                <a:gd name="connsiteY27" fmla="*/ 940157 h 991673"/>
                <a:gd name="connsiteX28" fmla="*/ 1468192 w 1468192"/>
                <a:gd name="connsiteY28" fmla="*/ 721217 h 991673"/>
                <a:gd name="connsiteX29" fmla="*/ 1442434 w 1468192"/>
                <a:gd name="connsiteY29" fmla="*/ 528033 h 991673"/>
                <a:gd name="connsiteX30" fmla="*/ 1416676 w 1468192"/>
                <a:gd name="connsiteY30" fmla="*/ 399245 h 991673"/>
                <a:gd name="connsiteX31" fmla="*/ 1403798 w 1468192"/>
                <a:gd name="connsiteY31" fmla="*/ 412124 h 99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68192" h="991673">
                  <a:moveTo>
                    <a:pt x="1403798" y="528033"/>
                  </a:moveTo>
                  <a:lnTo>
                    <a:pt x="1390919" y="399245"/>
                  </a:lnTo>
                  <a:cubicBezTo>
                    <a:pt x="1363079" y="273964"/>
                    <a:pt x="1382861" y="318736"/>
                    <a:pt x="1352282" y="257577"/>
                  </a:cubicBezTo>
                  <a:lnTo>
                    <a:pt x="1313645" y="154546"/>
                  </a:lnTo>
                  <a:lnTo>
                    <a:pt x="1236372" y="25757"/>
                  </a:lnTo>
                  <a:lnTo>
                    <a:pt x="1146220" y="64394"/>
                  </a:lnTo>
                  <a:lnTo>
                    <a:pt x="1043189" y="154546"/>
                  </a:lnTo>
                  <a:lnTo>
                    <a:pt x="1043189" y="154546"/>
                  </a:lnTo>
                  <a:lnTo>
                    <a:pt x="850006" y="12879"/>
                  </a:lnTo>
                  <a:lnTo>
                    <a:pt x="746975" y="0"/>
                  </a:lnTo>
                  <a:lnTo>
                    <a:pt x="605307" y="38636"/>
                  </a:lnTo>
                  <a:lnTo>
                    <a:pt x="502276" y="64394"/>
                  </a:lnTo>
                  <a:lnTo>
                    <a:pt x="399245" y="128788"/>
                  </a:lnTo>
                  <a:lnTo>
                    <a:pt x="309093" y="154546"/>
                  </a:lnTo>
                  <a:lnTo>
                    <a:pt x="193183" y="180304"/>
                  </a:lnTo>
                  <a:lnTo>
                    <a:pt x="90152" y="193183"/>
                  </a:lnTo>
                  <a:lnTo>
                    <a:pt x="0" y="321972"/>
                  </a:lnTo>
                  <a:lnTo>
                    <a:pt x="12879" y="399245"/>
                  </a:lnTo>
                  <a:lnTo>
                    <a:pt x="167426" y="643943"/>
                  </a:lnTo>
                  <a:lnTo>
                    <a:pt x="270457" y="824248"/>
                  </a:lnTo>
                  <a:lnTo>
                    <a:pt x="347730" y="978794"/>
                  </a:lnTo>
                  <a:lnTo>
                    <a:pt x="425003" y="991673"/>
                  </a:lnTo>
                  <a:lnTo>
                    <a:pt x="682581" y="746974"/>
                  </a:lnTo>
                  <a:lnTo>
                    <a:pt x="785612" y="669701"/>
                  </a:lnTo>
                  <a:lnTo>
                    <a:pt x="901521" y="785611"/>
                  </a:lnTo>
                  <a:lnTo>
                    <a:pt x="978795" y="824248"/>
                  </a:lnTo>
                  <a:lnTo>
                    <a:pt x="1262130" y="940157"/>
                  </a:lnTo>
                  <a:lnTo>
                    <a:pt x="1326524" y="940157"/>
                  </a:lnTo>
                  <a:lnTo>
                    <a:pt x="1468192" y="721217"/>
                  </a:lnTo>
                  <a:lnTo>
                    <a:pt x="1442434" y="528033"/>
                  </a:lnTo>
                  <a:lnTo>
                    <a:pt x="1416676" y="399245"/>
                  </a:lnTo>
                  <a:lnTo>
                    <a:pt x="1403798" y="412124"/>
                  </a:lnTo>
                </a:path>
              </a:pathLst>
            </a:custGeom>
            <a:solidFill>
              <a:schemeClr val="accent1">
                <a:alpha val="30000"/>
              </a:schemeClr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>
              <a:off x="5796136" y="1260376"/>
              <a:ext cx="1728192" cy="216024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6084168" y="1260376"/>
              <a:ext cx="1584176" cy="216024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>
              <a:off x="6444208" y="1332384"/>
              <a:ext cx="1368152" cy="208823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6732240" y="1404392"/>
              <a:ext cx="1152128" cy="2016224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reeform 54"/>
          <p:cNvSpPr/>
          <p:nvPr/>
        </p:nvSpPr>
        <p:spPr>
          <a:xfrm>
            <a:off x="204717" y="3181082"/>
            <a:ext cx="1326587" cy="955404"/>
          </a:xfrm>
          <a:custGeom>
            <a:avLst/>
            <a:gdLst>
              <a:gd name="connsiteX0" fmla="*/ 1108928 w 1326587"/>
              <a:gd name="connsiteY0" fmla="*/ 270456 h 955404"/>
              <a:gd name="connsiteX1" fmla="*/ 1108928 w 1326587"/>
              <a:gd name="connsiteY1" fmla="*/ 270456 h 955404"/>
              <a:gd name="connsiteX2" fmla="*/ 1083170 w 1326587"/>
              <a:gd name="connsiteY2" fmla="*/ 141667 h 955404"/>
              <a:gd name="connsiteX3" fmla="*/ 1044534 w 1326587"/>
              <a:gd name="connsiteY3" fmla="*/ 77273 h 955404"/>
              <a:gd name="connsiteX4" fmla="*/ 967260 w 1326587"/>
              <a:gd name="connsiteY4" fmla="*/ 12879 h 955404"/>
              <a:gd name="connsiteX5" fmla="*/ 928624 w 1326587"/>
              <a:gd name="connsiteY5" fmla="*/ 0 h 955404"/>
              <a:gd name="connsiteX6" fmla="*/ 902866 w 1326587"/>
              <a:gd name="connsiteY6" fmla="*/ 38636 h 955404"/>
              <a:gd name="connsiteX7" fmla="*/ 864229 w 1326587"/>
              <a:gd name="connsiteY7" fmla="*/ 90152 h 955404"/>
              <a:gd name="connsiteX8" fmla="*/ 851351 w 1326587"/>
              <a:gd name="connsiteY8" fmla="*/ 141667 h 955404"/>
              <a:gd name="connsiteX9" fmla="*/ 812714 w 1326587"/>
              <a:gd name="connsiteY9" fmla="*/ 218941 h 955404"/>
              <a:gd name="connsiteX10" fmla="*/ 735441 w 1326587"/>
              <a:gd name="connsiteY10" fmla="*/ 167425 h 955404"/>
              <a:gd name="connsiteX11" fmla="*/ 658168 w 1326587"/>
              <a:gd name="connsiteY11" fmla="*/ 90152 h 955404"/>
              <a:gd name="connsiteX12" fmla="*/ 619531 w 1326587"/>
              <a:gd name="connsiteY12" fmla="*/ 77273 h 955404"/>
              <a:gd name="connsiteX13" fmla="*/ 529379 w 1326587"/>
              <a:gd name="connsiteY13" fmla="*/ 51515 h 955404"/>
              <a:gd name="connsiteX14" fmla="*/ 490742 w 1326587"/>
              <a:gd name="connsiteY14" fmla="*/ 25757 h 955404"/>
              <a:gd name="connsiteX15" fmla="*/ 258922 w 1326587"/>
              <a:gd name="connsiteY15" fmla="*/ 38636 h 955404"/>
              <a:gd name="connsiteX16" fmla="*/ 130134 w 1326587"/>
              <a:gd name="connsiteY16" fmla="*/ 90152 h 955404"/>
              <a:gd name="connsiteX17" fmla="*/ 52860 w 1326587"/>
              <a:gd name="connsiteY17" fmla="*/ 128788 h 955404"/>
              <a:gd name="connsiteX18" fmla="*/ 1345 w 1326587"/>
              <a:gd name="connsiteY18" fmla="*/ 206062 h 955404"/>
              <a:gd name="connsiteX19" fmla="*/ 14224 w 1326587"/>
              <a:gd name="connsiteY19" fmla="*/ 502276 h 955404"/>
              <a:gd name="connsiteX20" fmla="*/ 39982 w 1326587"/>
              <a:gd name="connsiteY20" fmla="*/ 592428 h 955404"/>
              <a:gd name="connsiteX21" fmla="*/ 91497 w 1326587"/>
              <a:gd name="connsiteY21" fmla="*/ 708338 h 955404"/>
              <a:gd name="connsiteX22" fmla="*/ 117255 w 1326587"/>
              <a:gd name="connsiteY22" fmla="*/ 746974 h 955404"/>
              <a:gd name="connsiteX23" fmla="*/ 246044 w 1326587"/>
              <a:gd name="connsiteY23" fmla="*/ 785611 h 955404"/>
              <a:gd name="connsiteX24" fmla="*/ 284680 w 1326587"/>
              <a:gd name="connsiteY24" fmla="*/ 798490 h 955404"/>
              <a:gd name="connsiteX25" fmla="*/ 323317 w 1326587"/>
              <a:gd name="connsiteY25" fmla="*/ 875763 h 955404"/>
              <a:gd name="connsiteX26" fmla="*/ 387711 w 1326587"/>
              <a:gd name="connsiteY26" fmla="*/ 888642 h 955404"/>
              <a:gd name="connsiteX27" fmla="*/ 490742 w 1326587"/>
              <a:gd name="connsiteY27" fmla="*/ 901521 h 955404"/>
              <a:gd name="connsiteX28" fmla="*/ 568015 w 1326587"/>
              <a:gd name="connsiteY28" fmla="*/ 914400 h 955404"/>
              <a:gd name="connsiteX29" fmla="*/ 658168 w 1326587"/>
              <a:gd name="connsiteY29" fmla="*/ 953036 h 955404"/>
              <a:gd name="connsiteX30" fmla="*/ 696804 w 1326587"/>
              <a:gd name="connsiteY30" fmla="*/ 927279 h 955404"/>
              <a:gd name="connsiteX31" fmla="*/ 799835 w 1326587"/>
              <a:gd name="connsiteY31" fmla="*/ 901521 h 955404"/>
              <a:gd name="connsiteX32" fmla="*/ 838472 w 1326587"/>
              <a:gd name="connsiteY32" fmla="*/ 875763 h 955404"/>
              <a:gd name="connsiteX33" fmla="*/ 928624 w 1326587"/>
              <a:gd name="connsiteY33" fmla="*/ 824248 h 955404"/>
              <a:gd name="connsiteX34" fmla="*/ 1005897 w 1326587"/>
              <a:gd name="connsiteY34" fmla="*/ 837126 h 955404"/>
              <a:gd name="connsiteX35" fmla="*/ 1083170 w 1326587"/>
              <a:gd name="connsiteY35" fmla="*/ 811369 h 955404"/>
              <a:gd name="connsiteX36" fmla="*/ 1121807 w 1326587"/>
              <a:gd name="connsiteY36" fmla="*/ 772732 h 955404"/>
              <a:gd name="connsiteX37" fmla="*/ 1160444 w 1326587"/>
              <a:gd name="connsiteY37" fmla="*/ 759853 h 955404"/>
              <a:gd name="connsiteX38" fmla="*/ 1173322 w 1326587"/>
              <a:gd name="connsiteY38" fmla="*/ 721217 h 955404"/>
              <a:gd name="connsiteX39" fmla="*/ 1211959 w 1326587"/>
              <a:gd name="connsiteY39" fmla="*/ 695459 h 955404"/>
              <a:gd name="connsiteX40" fmla="*/ 1237717 w 1326587"/>
              <a:gd name="connsiteY40" fmla="*/ 656822 h 955404"/>
              <a:gd name="connsiteX41" fmla="*/ 1302111 w 1326587"/>
              <a:gd name="connsiteY41" fmla="*/ 605307 h 955404"/>
              <a:gd name="connsiteX42" fmla="*/ 1289232 w 1326587"/>
              <a:gd name="connsiteY42" fmla="*/ 553791 h 955404"/>
              <a:gd name="connsiteX43" fmla="*/ 1199080 w 1326587"/>
              <a:gd name="connsiteY43" fmla="*/ 450760 h 955404"/>
              <a:gd name="connsiteX44" fmla="*/ 1134686 w 1326587"/>
              <a:gd name="connsiteY44" fmla="*/ 334850 h 955404"/>
              <a:gd name="connsiteX45" fmla="*/ 1108928 w 1326587"/>
              <a:gd name="connsiteY45" fmla="*/ 270456 h 95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326587" h="955404">
                <a:moveTo>
                  <a:pt x="1108928" y="270456"/>
                </a:moveTo>
                <a:lnTo>
                  <a:pt x="1108928" y="270456"/>
                </a:lnTo>
                <a:cubicBezTo>
                  <a:pt x="1100342" y="227526"/>
                  <a:pt x="1097014" y="183200"/>
                  <a:pt x="1083170" y="141667"/>
                </a:cubicBezTo>
                <a:cubicBezTo>
                  <a:pt x="1075254" y="117920"/>
                  <a:pt x="1059553" y="97298"/>
                  <a:pt x="1044534" y="77273"/>
                </a:cubicBezTo>
                <a:cubicBezTo>
                  <a:pt x="1027443" y="54485"/>
                  <a:pt x="993440" y="25969"/>
                  <a:pt x="967260" y="12879"/>
                </a:cubicBezTo>
                <a:cubicBezTo>
                  <a:pt x="955118" y="6808"/>
                  <a:pt x="941503" y="4293"/>
                  <a:pt x="928624" y="0"/>
                </a:cubicBezTo>
                <a:cubicBezTo>
                  <a:pt x="920038" y="12879"/>
                  <a:pt x="911863" y="26041"/>
                  <a:pt x="902866" y="38636"/>
                </a:cubicBezTo>
                <a:cubicBezTo>
                  <a:pt x="890390" y="56103"/>
                  <a:pt x="873828" y="70953"/>
                  <a:pt x="864229" y="90152"/>
                </a:cubicBezTo>
                <a:cubicBezTo>
                  <a:pt x="856313" y="105983"/>
                  <a:pt x="856213" y="124648"/>
                  <a:pt x="851351" y="141667"/>
                </a:cubicBezTo>
                <a:cubicBezTo>
                  <a:pt x="838021" y="188322"/>
                  <a:pt x="840935" y="176609"/>
                  <a:pt x="812714" y="218941"/>
                </a:cubicBezTo>
                <a:cubicBezTo>
                  <a:pt x="786956" y="201769"/>
                  <a:pt x="757331" y="189315"/>
                  <a:pt x="735441" y="167425"/>
                </a:cubicBezTo>
                <a:cubicBezTo>
                  <a:pt x="709683" y="141667"/>
                  <a:pt x="692726" y="101671"/>
                  <a:pt x="658168" y="90152"/>
                </a:cubicBezTo>
                <a:cubicBezTo>
                  <a:pt x="645289" y="85859"/>
                  <a:pt x="632584" y="81003"/>
                  <a:pt x="619531" y="77273"/>
                </a:cubicBezTo>
                <a:cubicBezTo>
                  <a:pt x="600273" y="71771"/>
                  <a:pt x="549966" y="61809"/>
                  <a:pt x="529379" y="51515"/>
                </a:cubicBezTo>
                <a:cubicBezTo>
                  <a:pt x="515535" y="44593"/>
                  <a:pt x="503621" y="34343"/>
                  <a:pt x="490742" y="25757"/>
                </a:cubicBezTo>
                <a:cubicBezTo>
                  <a:pt x="413469" y="30050"/>
                  <a:pt x="335717" y="29037"/>
                  <a:pt x="258922" y="38636"/>
                </a:cubicBezTo>
                <a:cubicBezTo>
                  <a:pt x="203741" y="45534"/>
                  <a:pt x="177433" y="69881"/>
                  <a:pt x="130134" y="90152"/>
                </a:cubicBezTo>
                <a:cubicBezTo>
                  <a:pt x="55481" y="122147"/>
                  <a:pt x="127115" y="79287"/>
                  <a:pt x="52860" y="128788"/>
                </a:cubicBezTo>
                <a:cubicBezTo>
                  <a:pt x="35688" y="154546"/>
                  <a:pt x="0" y="175134"/>
                  <a:pt x="1345" y="206062"/>
                </a:cubicBezTo>
                <a:cubicBezTo>
                  <a:pt x="5638" y="304800"/>
                  <a:pt x="6923" y="403715"/>
                  <a:pt x="14224" y="502276"/>
                </a:cubicBezTo>
                <a:cubicBezTo>
                  <a:pt x="16760" y="536509"/>
                  <a:pt x="31964" y="560356"/>
                  <a:pt x="39982" y="592428"/>
                </a:cubicBezTo>
                <a:cubicBezTo>
                  <a:pt x="64996" y="692486"/>
                  <a:pt x="31954" y="624978"/>
                  <a:pt x="91497" y="708338"/>
                </a:cubicBezTo>
                <a:cubicBezTo>
                  <a:pt x="100494" y="720933"/>
                  <a:pt x="105364" y="737065"/>
                  <a:pt x="117255" y="746974"/>
                </a:cubicBezTo>
                <a:cubicBezTo>
                  <a:pt x="154692" y="778171"/>
                  <a:pt x="200750" y="778062"/>
                  <a:pt x="246044" y="785611"/>
                </a:cubicBezTo>
                <a:cubicBezTo>
                  <a:pt x="258923" y="789904"/>
                  <a:pt x="275081" y="788891"/>
                  <a:pt x="284680" y="798490"/>
                </a:cubicBezTo>
                <a:cubicBezTo>
                  <a:pt x="322140" y="835950"/>
                  <a:pt x="267582" y="843914"/>
                  <a:pt x="323317" y="875763"/>
                </a:cubicBezTo>
                <a:cubicBezTo>
                  <a:pt x="342323" y="886623"/>
                  <a:pt x="366076" y="885313"/>
                  <a:pt x="387711" y="888642"/>
                </a:cubicBezTo>
                <a:cubicBezTo>
                  <a:pt x="421919" y="893905"/>
                  <a:pt x="456479" y="896626"/>
                  <a:pt x="490742" y="901521"/>
                </a:cubicBezTo>
                <a:cubicBezTo>
                  <a:pt x="516593" y="905214"/>
                  <a:pt x="542257" y="910107"/>
                  <a:pt x="568015" y="914400"/>
                </a:cubicBezTo>
                <a:cubicBezTo>
                  <a:pt x="571373" y="916079"/>
                  <a:pt x="643956" y="955404"/>
                  <a:pt x="658168" y="953036"/>
                </a:cubicBezTo>
                <a:cubicBezTo>
                  <a:pt x="673436" y="950492"/>
                  <a:pt x="682960" y="934201"/>
                  <a:pt x="696804" y="927279"/>
                </a:cubicBezTo>
                <a:cubicBezTo>
                  <a:pt x="723206" y="914078"/>
                  <a:pt x="775342" y="906420"/>
                  <a:pt x="799835" y="901521"/>
                </a:cubicBezTo>
                <a:cubicBezTo>
                  <a:pt x="812714" y="892935"/>
                  <a:pt x="825033" y="883443"/>
                  <a:pt x="838472" y="875763"/>
                </a:cubicBezTo>
                <a:cubicBezTo>
                  <a:pt x="952865" y="810395"/>
                  <a:pt x="834480" y="887008"/>
                  <a:pt x="928624" y="824248"/>
                </a:cubicBezTo>
                <a:cubicBezTo>
                  <a:pt x="954382" y="828541"/>
                  <a:pt x="979874" y="839295"/>
                  <a:pt x="1005897" y="837126"/>
                </a:cubicBezTo>
                <a:cubicBezTo>
                  <a:pt x="1032954" y="834871"/>
                  <a:pt x="1083170" y="811369"/>
                  <a:pt x="1083170" y="811369"/>
                </a:cubicBezTo>
                <a:cubicBezTo>
                  <a:pt x="1096049" y="798490"/>
                  <a:pt x="1106652" y="782835"/>
                  <a:pt x="1121807" y="772732"/>
                </a:cubicBezTo>
                <a:cubicBezTo>
                  <a:pt x="1133103" y="765202"/>
                  <a:pt x="1150845" y="769452"/>
                  <a:pt x="1160444" y="759853"/>
                </a:cubicBezTo>
                <a:cubicBezTo>
                  <a:pt x="1170043" y="750254"/>
                  <a:pt x="1164842" y="731817"/>
                  <a:pt x="1173322" y="721217"/>
                </a:cubicBezTo>
                <a:cubicBezTo>
                  <a:pt x="1182991" y="709130"/>
                  <a:pt x="1199080" y="704045"/>
                  <a:pt x="1211959" y="695459"/>
                </a:cubicBezTo>
                <a:cubicBezTo>
                  <a:pt x="1220545" y="682580"/>
                  <a:pt x="1225630" y="666492"/>
                  <a:pt x="1237717" y="656822"/>
                </a:cubicBezTo>
                <a:cubicBezTo>
                  <a:pt x="1326587" y="585725"/>
                  <a:pt x="1228290" y="716036"/>
                  <a:pt x="1302111" y="605307"/>
                </a:cubicBezTo>
                <a:cubicBezTo>
                  <a:pt x="1297818" y="588135"/>
                  <a:pt x="1297148" y="569623"/>
                  <a:pt x="1289232" y="553791"/>
                </a:cubicBezTo>
                <a:cubicBezTo>
                  <a:pt x="1251669" y="478664"/>
                  <a:pt x="1252206" y="486177"/>
                  <a:pt x="1199080" y="450760"/>
                </a:cubicBezTo>
                <a:cubicBezTo>
                  <a:pt x="1185659" y="410499"/>
                  <a:pt x="1172642" y="360153"/>
                  <a:pt x="1134686" y="334850"/>
                </a:cubicBezTo>
                <a:cubicBezTo>
                  <a:pt x="1092477" y="306712"/>
                  <a:pt x="1113221" y="281188"/>
                  <a:pt x="1108928" y="270456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899592" y="1412776"/>
            <a:ext cx="2232248" cy="21602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1043608" y="1484784"/>
            <a:ext cx="2232248" cy="21602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 58"/>
          <p:cNvSpPr/>
          <p:nvPr/>
        </p:nvSpPr>
        <p:spPr>
          <a:xfrm>
            <a:off x="7477525" y="2965058"/>
            <a:ext cx="1326587" cy="955404"/>
          </a:xfrm>
          <a:custGeom>
            <a:avLst/>
            <a:gdLst>
              <a:gd name="connsiteX0" fmla="*/ 1108928 w 1326587"/>
              <a:gd name="connsiteY0" fmla="*/ 270456 h 955404"/>
              <a:gd name="connsiteX1" fmla="*/ 1108928 w 1326587"/>
              <a:gd name="connsiteY1" fmla="*/ 270456 h 955404"/>
              <a:gd name="connsiteX2" fmla="*/ 1083170 w 1326587"/>
              <a:gd name="connsiteY2" fmla="*/ 141667 h 955404"/>
              <a:gd name="connsiteX3" fmla="*/ 1044534 w 1326587"/>
              <a:gd name="connsiteY3" fmla="*/ 77273 h 955404"/>
              <a:gd name="connsiteX4" fmla="*/ 967260 w 1326587"/>
              <a:gd name="connsiteY4" fmla="*/ 12879 h 955404"/>
              <a:gd name="connsiteX5" fmla="*/ 928624 w 1326587"/>
              <a:gd name="connsiteY5" fmla="*/ 0 h 955404"/>
              <a:gd name="connsiteX6" fmla="*/ 902866 w 1326587"/>
              <a:gd name="connsiteY6" fmla="*/ 38636 h 955404"/>
              <a:gd name="connsiteX7" fmla="*/ 864229 w 1326587"/>
              <a:gd name="connsiteY7" fmla="*/ 90152 h 955404"/>
              <a:gd name="connsiteX8" fmla="*/ 851351 w 1326587"/>
              <a:gd name="connsiteY8" fmla="*/ 141667 h 955404"/>
              <a:gd name="connsiteX9" fmla="*/ 812714 w 1326587"/>
              <a:gd name="connsiteY9" fmla="*/ 218941 h 955404"/>
              <a:gd name="connsiteX10" fmla="*/ 735441 w 1326587"/>
              <a:gd name="connsiteY10" fmla="*/ 167425 h 955404"/>
              <a:gd name="connsiteX11" fmla="*/ 658168 w 1326587"/>
              <a:gd name="connsiteY11" fmla="*/ 90152 h 955404"/>
              <a:gd name="connsiteX12" fmla="*/ 619531 w 1326587"/>
              <a:gd name="connsiteY12" fmla="*/ 77273 h 955404"/>
              <a:gd name="connsiteX13" fmla="*/ 529379 w 1326587"/>
              <a:gd name="connsiteY13" fmla="*/ 51515 h 955404"/>
              <a:gd name="connsiteX14" fmla="*/ 490742 w 1326587"/>
              <a:gd name="connsiteY14" fmla="*/ 25757 h 955404"/>
              <a:gd name="connsiteX15" fmla="*/ 258922 w 1326587"/>
              <a:gd name="connsiteY15" fmla="*/ 38636 h 955404"/>
              <a:gd name="connsiteX16" fmla="*/ 130134 w 1326587"/>
              <a:gd name="connsiteY16" fmla="*/ 90152 h 955404"/>
              <a:gd name="connsiteX17" fmla="*/ 52860 w 1326587"/>
              <a:gd name="connsiteY17" fmla="*/ 128788 h 955404"/>
              <a:gd name="connsiteX18" fmla="*/ 1345 w 1326587"/>
              <a:gd name="connsiteY18" fmla="*/ 206062 h 955404"/>
              <a:gd name="connsiteX19" fmla="*/ 14224 w 1326587"/>
              <a:gd name="connsiteY19" fmla="*/ 502276 h 955404"/>
              <a:gd name="connsiteX20" fmla="*/ 39982 w 1326587"/>
              <a:gd name="connsiteY20" fmla="*/ 592428 h 955404"/>
              <a:gd name="connsiteX21" fmla="*/ 91497 w 1326587"/>
              <a:gd name="connsiteY21" fmla="*/ 708338 h 955404"/>
              <a:gd name="connsiteX22" fmla="*/ 117255 w 1326587"/>
              <a:gd name="connsiteY22" fmla="*/ 746974 h 955404"/>
              <a:gd name="connsiteX23" fmla="*/ 246044 w 1326587"/>
              <a:gd name="connsiteY23" fmla="*/ 785611 h 955404"/>
              <a:gd name="connsiteX24" fmla="*/ 284680 w 1326587"/>
              <a:gd name="connsiteY24" fmla="*/ 798490 h 955404"/>
              <a:gd name="connsiteX25" fmla="*/ 323317 w 1326587"/>
              <a:gd name="connsiteY25" fmla="*/ 875763 h 955404"/>
              <a:gd name="connsiteX26" fmla="*/ 387711 w 1326587"/>
              <a:gd name="connsiteY26" fmla="*/ 888642 h 955404"/>
              <a:gd name="connsiteX27" fmla="*/ 490742 w 1326587"/>
              <a:gd name="connsiteY27" fmla="*/ 901521 h 955404"/>
              <a:gd name="connsiteX28" fmla="*/ 568015 w 1326587"/>
              <a:gd name="connsiteY28" fmla="*/ 914400 h 955404"/>
              <a:gd name="connsiteX29" fmla="*/ 658168 w 1326587"/>
              <a:gd name="connsiteY29" fmla="*/ 953036 h 955404"/>
              <a:gd name="connsiteX30" fmla="*/ 696804 w 1326587"/>
              <a:gd name="connsiteY30" fmla="*/ 927279 h 955404"/>
              <a:gd name="connsiteX31" fmla="*/ 799835 w 1326587"/>
              <a:gd name="connsiteY31" fmla="*/ 901521 h 955404"/>
              <a:gd name="connsiteX32" fmla="*/ 838472 w 1326587"/>
              <a:gd name="connsiteY32" fmla="*/ 875763 h 955404"/>
              <a:gd name="connsiteX33" fmla="*/ 928624 w 1326587"/>
              <a:gd name="connsiteY33" fmla="*/ 824248 h 955404"/>
              <a:gd name="connsiteX34" fmla="*/ 1005897 w 1326587"/>
              <a:gd name="connsiteY34" fmla="*/ 837126 h 955404"/>
              <a:gd name="connsiteX35" fmla="*/ 1083170 w 1326587"/>
              <a:gd name="connsiteY35" fmla="*/ 811369 h 955404"/>
              <a:gd name="connsiteX36" fmla="*/ 1121807 w 1326587"/>
              <a:gd name="connsiteY36" fmla="*/ 772732 h 955404"/>
              <a:gd name="connsiteX37" fmla="*/ 1160444 w 1326587"/>
              <a:gd name="connsiteY37" fmla="*/ 759853 h 955404"/>
              <a:gd name="connsiteX38" fmla="*/ 1173322 w 1326587"/>
              <a:gd name="connsiteY38" fmla="*/ 721217 h 955404"/>
              <a:gd name="connsiteX39" fmla="*/ 1211959 w 1326587"/>
              <a:gd name="connsiteY39" fmla="*/ 695459 h 955404"/>
              <a:gd name="connsiteX40" fmla="*/ 1237717 w 1326587"/>
              <a:gd name="connsiteY40" fmla="*/ 656822 h 955404"/>
              <a:gd name="connsiteX41" fmla="*/ 1302111 w 1326587"/>
              <a:gd name="connsiteY41" fmla="*/ 605307 h 955404"/>
              <a:gd name="connsiteX42" fmla="*/ 1289232 w 1326587"/>
              <a:gd name="connsiteY42" fmla="*/ 553791 h 955404"/>
              <a:gd name="connsiteX43" fmla="*/ 1199080 w 1326587"/>
              <a:gd name="connsiteY43" fmla="*/ 450760 h 955404"/>
              <a:gd name="connsiteX44" fmla="*/ 1134686 w 1326587"/>
              <a:gd name="connsiteY44" fmla="*/ 334850 h 955404"/>
              <a:gd name="connsiteX45" fmla="*/ 1108928 w 1326587"/>
              <a:gd name="connsiteY45" fmla="*/ 270456 h 95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326587" h="955404">
                <a:moveTo>
                  <a:pt x="1108928" y="270456"/>
                </a:moveTo>
                <a:lnTo>
                  <a:pt x="1108928" y="270456"/>
                </a:lnTo>
                <a:cubicBezTo>
                  <a:pt x="1100342" y="227526"/>
                  <a:pt x="1097014" y="183200"/>
                  <a:pt x="1083170" y="141667"/>
                </a:cubicBezTo>
                <a:cubicBezTo>
                  <a:pt x="1075254" y="117920"/>
                  <a:pt x="1059553" y="97298"/>
                  <a:pt x="1044534" y="77273"/>
                </a:cubicBezTo>
                <a:cubicBezTo>
                  <a:pt x="1027443" y="54485"/>
                  <a:pt x="993440" y="25969"/>
                  <a:pt x="967260" y="12879"/>
                </a:cubicBezTo>
                <a:cubicBezTo>
                  <a:pt x="955118" y="6808"/>
                  <a:pt x="941503" y="4293"/>
                  <a:pt x="928624" y="0"/>
                </a:cubicBezTo>
                <a:cubicBezTo>
                  <a:pt x="920038" y="12879"/>
                  <a:pt x="911863" y="26041"/>
                  <a:pt x="902866" y="38636"/>
                </a:cubicBezTo>
                <a:cubicBezTo>
                  <a:pt x="890390" y="56103"/>
                  <a:pt x="873828" y="70953"/>
                  <a:pt x="864229" y="90152"/>
                </a:cubicBezTo>
                <a:cubicBezTo>
                  <a:pt x="856313" y="105983"/>
                  <a:pt x="856213" y="124648"/>
                  <a:pt x="851351" y="141667"/>
                </a:cubicBezTo>
                <a:cubicBezTo>
                  <a:pt x="838021" y="188322"/>
                  <a:pt x="840935" y="176609"/>
                  <a:pt x="812714" y="218941"/>
                </a:cubicBezTo>
                <a:cubicBezTo>
                  <a:pt x="786956" y="201769"/>
                  <a:pt x="757331" y="189315"/>
                  <a:pt x="735441" y="167425"/>
                </a:cubicBezTo>
                <a:cubicBezTo>
                  <a:pt x="709683" y="141667"/>
                  <a:pt x="692726" y="101671"/>
                  <a:pt x="658168" y="90152"/>
                </a:cubicBezTo>
                <a:cubicBezTo>
                  <a:pt x="645289" y="85859"/>
                  <a:pt x="632584" y="81003"/>
                  <a:pt x="619531" y="77273"/>
                </a:cubicBezTo>
                <a:cubicBezTo>
                  <a:pt x="600273" y="71771"/>
                  <a:pt x="549966" y="61809"/>
                  <a:pt x="529379" y="51515"/>
                </a:cubicBezTo>
                <a:cubicBezTo>
                  <a:pt x="515535" y="44593"/>
                  <a:pt x="503621" y="34343"/>
                  <a:pt x="490742" y="25757"/>
                </a:cubicBezTo>
                <a:cubicBezTo>
                  <a:pt x="413469" y="30050"/>
                  <a:pt x="335717" y="29037"/>
                  <a:pt x="258922" y="38636"/>
                </a:cubicBezTo>
                <a:cubicBezTo>
                  <a:pt x="203741" y="45534"/>
                  <a:pt x="177433" y="69881"/>
                  <a:pt x="130134" y="90152"/>
                </a:cubicBezTo>
                <a:cubicBezTo>
                  <a:pt x="55481" y="122147"/>
                  <a:pt x="127115" y="79287"/>
                  <a:pt x="52860" y="128788"/>
                </a:cubicBezTo>
                <a:cubicBezTo>
                  <a:pt x="35688" y="154546"/>
                  <a:pt x="0" y="175134"/>
                  <a:pt x="1345" y="206062"/>
                </a:cubicBezTo>
                <a:cubicBezTo>
                  <a:pt x="5638" y="304800"/>
                  <a:pt x="6923" y="403715"/>
                  <a:pt x="14224" y="502276"/>
                </a:cubicBezTo>
                <a:cubicBezTo>
                  <a:pt x="16760" y="536509"/>
                  <a:pt x="31964" y="560356"/>
                  <a:pt x="39982" y="592428"/>
                </a:cubicBezTo>
                <a:cubicBezTo>
                  <a:pt x="64996" y="692486"/>
                  <a:pt x="31954" y="624978"/>
                  <a:pt x="91497" y="708338"/>
                </a:cubicBezTo>
                <a:cubicBezTo>
                  <a:pt x="100494" y="720933"/>
                  <a:pt x="105364" y="737065"/>
                  <a:pt x="117255" y="746974"/>
                </a:cubicBezTo>
                <a:cubicBezTo>
                  <a:pt x="154692" y="778171"/>
                  <a:pt x="200750" y="778062"/>
                  <a:pt x="246044" y="785611"/>
                </a:cubicBezTo>
                <a:cubicBezTo>
                  <a:pt x="258923" y="789904"/>
                  <a:pt x="275081" y="788891"/>
                  <a:pt x="284680" y="798490"/>
                </a:cubicBezTo>
                <a:cubicBezTo>
                  <a:pt x="322140" y="835950"/>
                  <a:pt x="267582" y="843914"/>
                  <a:pt x="323317" y="875763"/>
                </a:cubicBezTo>
                <a:cubicBezTo>
                  <a:pt x="342323" y="886623"/>
                  <a:pt x="366076" y="885313"/>
                  <a:pt x="387711" y="888642"/>
                </a:cubicBezTo>
                <a:cubicBezTo>
                  <a:pt x="421919" y="893905"/>
                  <a:pt x="456479" y="896626"/>
                  <a:pt x="490742" y="901521"/>
                </a:cubicBezTo>
                <a:cubicBezTo>
                  <a:pt x="516593" y="905214"/>
                  <a:pt x="542257" y="910107"/>
                  <a:pt x="568015" y="914400"/>
                </a:cubicBezTo>
                <a:cubicBezTo>
                  <a:pt x="571373" y="916079"/>
                  <a:pt x="643956" y="955404"/>
                  <a:pt x="658168" y="953036"/>
                </a:cubicBezTo>
                <a:cubicBezTo>
                  <a:pt x="673436" y="950492"/>
                  <a:pt x="682960" y="934201"/>
                  <a:pt x="696804" y="927279"/>
                </a:cubicBezTo>
                <a:cubicBezTo>
                  <a:pt x="723206" y="914078"/>
                  <a:pt x="775342" y="906420"/>
                  <a:pt x="799835" y="901521"/>
                </a:cubicBezTo>
                <a:cubicBezTo>
                  <a:pt x="812714" y="892935"/>
                  <a:pt x="825033" y="883443"/>
                  <a:pt x="838472" y="875763"/>
                </a:cubicBezTo>
                <a:cubicBezTo>
                  <a:pt x="952865" y="810395"/>
                  <a:pt x="834480" y="887008"/>
                  <a:pt x="928624" y="824248"/>
                </a:cubicBezTo>
                <a:cubicBezTo>
                  <a:pt x="954382" y="828541"/>
                  <a:pt x="979874" y="839295"/>
                  <a:pt x="1005897" y="837126"/>
                </a:cubicBezTo>
                <a:cubicBezTo>
                  <a:pt x="1032954" y="834871"/>
                  <a:pt x="1083170" y="811369"/>
                  <a:pt x="1083170" y="811369"/>
                </a:cubicBezTo>
                <a:cubicBezTo>
                  <a:pt x="1096049" y="798490"/>
                  <a:pt x="1106652" y="782835"/>
                  <a:pt x="1121807" y="772732"/>
                </a:cubicBezTo>
                <a:cubicBezTo>
                  <a:pt x="1133103" y="765202"/>
                  <a:pt x="1150845" y="769452"/>
                  <a:pt x="1160444" y="759853"/>
                </a:cubicBezTo>
                <a:cubicBezTo>
                  <a:pt x="1170043" y="750254"/>
                  <a:pt x="1164842" y="731817"/>
                  <a:pt x="1173322" y="721217"/>
                </a:cubicBezTo>
                <a:cubicBezTo>
                  <a:pt x="1182991" y="709130"/>
                  <a:pt x="1199080" y="704045"/>
                  <a:pt x="1211959" y="695459"/>
                </a:cubicBezTo>
                <a:cubicBezTo>
                  <a:pt x="1220545" y="682580"/>
                  <a:pt x="1225630" y="666492"/>
                  <a:pt x="1237717" y="656822"/>
                </a:cubicBezTo>
                <a:cubicBezTo>
                  <a:pt x="1326587" y="585725"/>
                  <a:pt x="1228290" y="716036"/>
                  <a:pt x="1302111" y="605307"/>
                </a:cubicBezTo>
                <a:cubicBezTo>
                  <a:pt x="1297818" y="588135"/>
                  <a:pt x="1297148" y="569623"/>
                  <a:pt x="1289232" y="553791"/>
                </a:cubicBezTo>
                <a:cubicBezTo>
                  <a:pt x="1251669" y="478664"/>
                  <a:pt x="1252206" y="486177"/>
                  <a:pt x="1199080" y="450760"/>
                </a:cubicBezTo>
                <a:cubicBezTo>
                  <a:pt x="1185659" y="410499"/>
                  <a:pt x="1172642" y="360153"/>
                  <a:pt x="1134686" y="334850"/>
                </a:cubicBezTo>
                <a:cubicBezTo>
                  <a:pt x="1092477" y="306712"/>
                  <a:pt x="1113221" y="281188"/>
                  <a:pt x="1108928" y="270456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6732240" y="1340768"/>
            <a:ext cx="1440160" cy="201622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948264" y="1340768"/>
            <a:ext cx="1440160" cy="201622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516216" y="1340768"/>
            <a:ext cx="1440160" cy="201622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6300192" y="1412776"/>
            <a:ext cx="1440160" cy="201622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483768" y="4293096"/>
            <a:ext cx="4066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Selecting</a:t>
            </a:r>
            <a:r>
              <a:rPr lang="nb-NO" sz="2400" dirty="0" smtClean="0"/>
              <a:t> one </a:t>
            </a:r>
            <a:r>
              <a:rPr lang="nb-NO" sz="2400" dirty="0" smtClean="0">
                <a:solidFill>
                  <a:srgbClr val="0070C0"/>
                </a:solidFill>
              </a:rPr>
              <a:t>vertex</a:t>
            </a:r>
            <a:r>
              <a:rPr lang="nb-NO" sz="2400" dirty="0" smtClean="0"/>
              <a:t> from each</a:t>
            </a:r>
          </a:p>
          <a:p>
            <a:r>
              <a:rPr lang="nb-NO" sz="2400" dirty="0" smtClean="0"/>
              <a:t>cloud corrsponds to selecting</a:t>
            </a:r>
          </a:p>
          <a:p>
            <a:r>
              <a:rPr lang="nb-NO" sz="2400" dirty="0" smtClean="0"/>
              <a:t>an </a:t>
            </a:r>
            <a:r>
              <a:rPr lang="nb-NO" sz="2400" dirty="0" smtClean="0">
                <a:solidFill>
                  <a:schemeClr val="accent6">
                    <a:lumMod val="75000"/>
                  </a:schemeClr>
                </a:solidFill>
              </a:rPr>
              <a:t>assignment</a:t>
            </a:r>
            <a:r>
              <a:rPr lang="nb-NO" sz="2400" dirty="0" smtClean="0"/>
              <a:t> to the </a:t>
            </a:r>
            <a:r>
              <a:rPr lang="nb-NO" sz="2400" dirty="0" smtClean="0">
                <a:solidFill>
                  <a:srgbClr val="C00000"/>
                </a:solidFill>
              </a:rPr>
              <a:t>variables</a:t>
            </a:r>
            <a:r>
              <a:rPr lang="nb-NO" sz="2400" dirty="0" smtClean="0"/>
              <a:t>.</a:t>
            </a:r>
            <a:endParaRPr lang="en-US" sz="2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1031864" y="4030444"/>
            <a:ext cx="1321904" cy="1139815"/>
            <a:chOff x="1031864" y="4030444"/>
            <a:chExt cx="1321904" cy="1139815"/>
          </a:xfrm>
        </p:grpSpPr>
        <p:sp>
          <p:nvSpPr>
            <p:cNvPr id="14" name="TextBox 13"/>
            <p:cNvSpPr txBox="1"/>
            <p:nvPr/>
          </p:nvSpPr>
          <p:spPr>
            <a:xfrm>
              <a:off x="1031864" y="4708594"/>
              <a:ext cx="1087157" cy="461665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0070C0"/>
              </a:solidFill>
            </a:ln>
            <a:effectLst>
              <a:outerShdw blurRad="317500" sx="102000" sy="102000" algn="ctr" rotWithShape="0">
                <a:prstClr val="black">
                  <a:alpha val="7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b-NO" sz="2400" dirty="0" err="1" smtClean="0"/>
                <a:t>Cliques</a:t>
              </a:r>
              <a:endParaRPr lang="nb-NO" sz="2400" dirty="0"/>
            </a:p>
          </p:txBody>
        </p:sp>
        <p:cxnSp>
          <p:nvCxnSpPr>
            <p:cNvPr id="16" name="Straight Arrow Connector 15"/>
            <p:cNvCxnSpPr>
              <a:stCxn id="14" idx="0"/>
            </p:cNvCxnSpPr>
            <p:nvPr/>
          </p:nvCxnSpPr>
          <p:spPr>
            <a:xfrm flipH="1" flipV="1">
              <a:off x="1187624" y="4293096"/>
              <a:ext cx="387819" cy="415498"/>
            </a:xfrm>
            <a:prstGeom prst="straightConnector1">
              <a:avLst/>
            </a:prstGeom>
            <a:ln w="50800">
              <a:solidFill>
                <a:srgbClr val="0070C0"/>
              </a:solidFill>
              <a:tailEnd type="arrow"/>
            </a:ln>
            <a:effectLst>
              <a:outerShdw blurRad="317500" sx="102000" sy="102000" algn="ctr" rotWithShape="0">
                <a:prstClr val="black">
                  <a:alpha val="7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4" idx="0"/>
            </p:cNvCxnSpPr>
            <p:nvPr/>
          </p:nvCxnSpPr>
          <p:spPr>
            <a:xfrm flipV="1">
              <a:off x="1575443" y="4030444"/>
              <a:ext cx="778325" cy="678150"/>
            </a:xfrm>
            <a:prstGeom prst="straightConnector1">
              <a:avLst/>
            </a:prstGeom>
            <a:ln w="50800">
              <a:solidFill>
                <a:srgbClr val="0070C0"/>
              </a:solidFill>
              <a:tailEnd type="arrow"/>
            </a:ln>
            <a:effectLst>
              <a:outerShdw blurRad="317500" sx="102000" sy="102000" algn="ctr" rotWithShape="0">
                <a:prstClr val="black">
                  <a:alpha val="7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796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1732</Words>
  <Application>Microsoft Office PowerPoint</Application>
  <PresentationFormat>On-screen Show (4:3)</PresentationFormat>
  <Paragraphs>434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The Strong Exponential Time Hypothesis</vt:lpstr>
      <vt:lpstr>Tight lower bounds</vt:lpstr>
      <vt:lpstr>SAT</vt:lpstr>
      <vt:lpstr>d-SAT</vt:lpstr>
      <vt:lpstr>Strong ETH</vt:lpstr>
      <vt:lpstr>Showing Lower Bounds under SETH</vt:lpstr>
      <vt:lpstr>Dominating Set</vt:lpstr>
      <vt:lpstr>SAT  k-Dominating Set</vt:lpstr>
      <vt:lpstr>PowerPoint Presentation</vt:lpstr>
      <vt:lpstr>PowerPoint Presentation</vt:lpstr>
      <vt:lpstr>SAT  k-Dominating Set analysis</vt:lpstr>
      <vt:lpstr>Dominating Set, wrapping up</vt:lpstr>
      <vt:lpstr>Independent Set / Treewidth</vt:lpstr>
      <vt:lpstr>Independent Set / Treewidth</vt:lpstr>
      <vt:lpstr>Independent Sets on an Even Path</vt:lpstr>
      <vt:lpstr>d-SAT ≤ Independent Set proof by example</vt:lpstr>
      <vt:lpstr>Independent Sets ↔ Assignments</vt:lpstr>
      <vt:lpstr>Dealing with truefalse</vt:lpstr>
      <vt:lpstr>Treewidth Bound by picture</vt:lpstr>
      <vt:lpstr>Independent Set / Treewidth wrap up</vt:lpstr>
      <vt:lpstr>PowerPoint Presentation</vt:lpstr>
      <vt:lpstr>3t lower bound for Dominating Set?</vt:lpstr>
      <vt:lpstr>Hitting Set / n</vt:lpstr>
      <vt:lpstr>d-SAT ≤ Hitting Set</vt:lpstr>
      <vt:lpstr>d-SAT vs Hitting Set</vt:lpstr>
      <vt:lpstr>Hitting Set</vt:lpstr>
      <vt:lpstr>Some deep math</vt:lpstr>
      <vt:lpstr>d-SAT ≤ Hitting Set</vt:lpstr>
      <vt:lpstr>Analyzing a group</vt:lpstr>
      <vt:lpstr>Forcing solution ⌈t⁄2⌉ vertices  in a group? </vt:lpstr>
      <vt:lpstr>Analyzing a group</vt:lpstr>
      <vt:lpstr>Sets of size ⌊t⁄2⌋</vt:lpstr>
      <vt:lpstr>d-SAT ≤ Hitting Set</vt:lpstr>
      <vt:lpstr>Forbidding partial assignments</vt:lpstr>
      <vt:lpstr>Forbidding partial assignments</vt:lpstr>
      <vt:lpstr>Forbidding partial assignments</vt:lpstr>
      <vt:lpstr>Satisfying Assignments ↔ Hitting Sets</vt:lpstr>
      <vt:lpstr>Hitting Set wrap up</vt:lpstr>
      <vt:lpstr>Conclusions</vt:lpstr>
      <vt:lpstr>Important Open Problems</vt:lpstr>
      <vt:lpstr>Exercises</vt:lpstr>
      <vt:lpstr>Postdoc in Bergen?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Strong Exponential Time Hypothesis</dc:title>
  <dc:creator>Daniel</dc:creator>
  <cp:lastModifiedBy>Daniel</cp:lastModifiedBy>
  <cp:revision>71</cp:revision>
  <dcterms:created xsi:type="dcterms:W3CDTF">2014-08-17T12:58:06Z</dcterms:created>
  <dcterms:modified xsi:type="dcterms:W3CDTF">2014-08-21T14:08:45Z</dcterms:modified>
</cp:coreProperties>
</file>