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89" r:id="rId3"/>
    <p:sldId id="291" r:id="rId4"/>
    <p:sldId id="293" r:id="rId5"/>
    <p:sldId id="295" r:id="rId6"/>
    <p:sldId id="297" r:id="rId7"/>
    <p:sldId id="299" r:id="rId8"/>
    <p:sldId id="305" r:id="rId9"/>
    <p:sldId id="341" r:id="rId10"/>
    <p:sldId id="301" r:id="rId11"/>
    <p:sldId id="298" r:id="rId12"/>
    <p:sldId id="308" r:id="rId13"/>
    <p:sldId id="309" r:id="rId14"/>
    <p:sldId id="312" r:id="rId15"/>
    <p:sldId id="313" r:id="rId16"/>
    <p:sldId id="314" r:id="rId17"/>
    <p:sldId id="317" r:id="rId18"/>
    <p:sldId id="315" r:id="rId19"/>
    <p:sldId id="316" r:id="rId20"/>
    <p:sldId id="318" r:id="rId21"/>
    <p:sldId id="263" r:id="rId22"/>
    <p:sldId id="264" r:id="rId23"/>
    <p:sldId id="267" r:id="rId24"/>
    <p:sldId id="268" r:id="rId25"/>
    <p:sldId id="319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7" r:id="rId37"/>
    <p:sldId id="358" r:id="rId38"/>
    <p:sldId id="338" r:id="rId39"/>
    <p:sldId id="325" r:id="rId40"/>
    <p:sldId id="340" r:id="rId41"/>
    <p:sldId id="326" r:id="rId42"/>
    <p:sldId id="327" r:id="rId43"/>
    <p:sldId id="328" r:id="rId44"/>
    <p:sldId id="342" r:id="rId45"/>
    <p:sldId id="329" r:id="rId46"/>
    <p:sldId id="330" r:id="rId47"/>
    <p:sldId id="331" r:id="rId48"/>
    <p:sldId id="332" r:id="rId49"/>
    <p:sldId id="343" r:id="rId50"/>
    <p:sldId id="333" r:id="rId51"/>
    <p:sldId id="334" r:id="rId52"/>
    <p:sldId id="335" r:id="rId53"/>
    <p:sldId id="336" r:id="rId54"/>
    <p:sldId id="337" r:id="rId55"/>
    <p:sldId id="355" r:id="rId5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81BDB-79DF-466F-B7EF-4A3154170849}" type="datetimeFigureOut">
              <a:rPr lang="nb-NO" smtClean="0"/>
              <a:t>18.08.2014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E8B30-19D1-46C2-8103-785D28E1126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03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: variables </a:t>
            </a: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err="1" smtClean="0"/>
              <a:t>clauses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E8B30-19D1-46C2-8103-785D28E1126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343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 </a:t>
            </a:r>
            <a:r>
              <a:rPr lang="nb-NO" dirty="0" err="1" smtClean="0"/>
              <a:t>finding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independent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minimum </a:t>
            </a:r>
            <a:r>
              <a:rPr lang="nb-NO" baseline="0" dirty="0" err="1" smtClean="0"/>
              <a:t>surplus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be done </a:t>
            </a:r>
            <a:r>
              <a:rPr lang="nb-NO" baseline="0" dirty="0" err="1" smtClean="0"/>
              <a:t>using</a:t>
            </a:r>
            <a:r>
              <a:rPr lang="nb-NO" baseline="0" dirty="0" smtClean="0"/>
              <a:t> LP </a:t>
            </a:r>
            <a:r>
              <a:rPr lang="nb-NO" baseline="0" dirty="0" err="1" smtClean="0"/>
              <a:t>solving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E8B30-19D1-46C2-8103-785D28E11267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89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4427-B664-4C38-86F8-490EC9DCB40E}" type="datetimeFigureOut">
              <a:rPr lang="nb-NO" smtClean="0"/>
              <a:t>18.08.2014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0593-5F99-47EA-ABB5-54AE68DDC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361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4427-B664-4C38-86F8-490EC9DCB40E}" type="datetimeFigureOut">
              <a:rPr lang="nb-NO" smtClean="0"/>
              <a:t>18.08.2014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0593-5F99-47EA-ABB5-54AE68DDC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51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4427-B664-4C38-86F8-490EC9DCB40E}" type="datetimeFigureOut">
              <a:rPr lang="nb-NO" smtClean="0"/>
              <a:t>18.08.2014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0593-5F99-47EA-ABB5-54AE68DDC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901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4427-B664-4C38-86F8-490EC9DCB40E}" type="datetimeFigureOut">
              <a:rPr lang="nb-NO" smtClean="0"/>
              <a:t>18.08.2014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0593-5F99-47EA-ABB5-54AE68DDC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69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4427-B664-4C38-86F8-490EC9DCB40E}" type="datetimeFigureOut">
              <a:rPr lang="nb-NO" smtClean="0"/>
              <a:t>18.08.2014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0593-5F99-47EA-ABB5-54AE68DDC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53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4427-B664-4C38-86F8-490EC9DCB40E}" type="datetimeFigureOut">
              <a:rPr lang="nb-NO" smtClean="0"/>
              <a:t>18.08.2014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0593-5F99-47EA-ABB5-54AE68DDC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813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4427-B664-4C38-86F8-490EC9DCB40E}" type="datetimeFigureOut">
              <a:rPr lang="nb-NO" smtClean="0"/>
              <a:t>18.08.2014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0593-5F99-47EA-ABB5-54AE68DDC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69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4427-B664-4C38-86F8-490EC9DCB40E}" type="datetimeFigureOut">
              <a:rPr lang="nb-NO" smtClean="0"/>
              <a:t>18.08.2014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0593-5F99-47EA-ABB5-54AE68DDC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75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4427-B664-4C38-86F8-490EC9DCB40E}" type="datetimeFigureOut">
              <a:rPr lang="nb-NO" smtClean="0"/>
              <a:t>18.08.2014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0593-5F99-47EA-ABB5-54AE68DDC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635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4427-B664-4C38-86F8-490EC9DCB40E}" type="datetimeFigureOut">
              <a:rPr lang="nb-NO" smtClean="0"/>
              <a:t>18.08.2014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0593-5F99-47EA-ABB5-54AE68DDC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42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14427-B664-4C38-86F8-490EC9DCB40E}" type="datetimeFigureOut">
              <a:rPr lang="nb-NO" smtClean="0"/>
              <a:t>18.08.2014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E0593-5F99-47EA-ABB5-54AE68DDC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877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14427-B664-4C38-86F8-490EC9DCB40E}" type="datetimeFigureOut">
              <a:rPr lang="nb-NO" smtClean="0"/>
              <a:t>18.08.2014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0593-5F99-47EA-ABB5-54AE68DDCB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114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Linear Programming and Parameterized Algorithms</a:t>
            </a:r>
            <a:endParaRPr lang="nb-N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Nemhauser Trotter Theorem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lphaLcParenBoth"/>
                </a:pPr>
                <a:endParaRPr lang="nb-NO" dirty="0" smtClean="0"/>
              </a:p>
              <a:p>
                <a:pPr marL="514350" indent="-514350">
                  <a:buAutoNum type="alphaLcParenBoth"/>
                </a:pPr>
                <a:r>
                  <a:rPr lang="nb-NO" dirty="0" smtClean="0"/>
                  <a:t>There is always an optimal solution to 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Vertex Cover LP </a:t>
                </a:r>
                <a:r>
                  <a:rPr lang="nb-NO" dirty="0" smtClean="0"/>
                  <a:t>that sets variables to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{0 ,</m:t>
                    </m:r>
                    <m:f>
                      <m:f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, 1}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marL="514350" indent="-514350">
                  <a:buAutoNum type="alphaLcParenBoth"/>
                </a:pPr>
                <a:r>
                  <a:rPr lang="nb-NO" dirty="0" smtClean="0"/>
                  <a:t>For any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{0 ,</m:t>
                    </m:r>
                    <m:f>
                      <m:f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, 1}</m:t>
                    </m:r>
                  </m:oMath>
                </a14:m>
                <a:r>
                  <a:rPr lang="nb-NO" dirty="0" smtClean="0"/>
                  <a:t>–solution there is a matching from the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/>
                  <a:t>-vertices to the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0</a:t>
                </a:r>
                <a:r>
                  <a:rPr lang="nb-NO" dirty="0" smtClean="0"/>
                  <a:t>-vertices, saturating the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/>
                  <a:t>-vertices. 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r="-237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97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23728" y="1947826"/>
            <a:ext cx="4079150" cy="4145470"/>
            <a:chOff x="2123728" y="1947826"/>
            <a:chExt cx="4079150" cy="4145470"/>
          </a:xfrm>
        </p:grpSpPr>
        <p:sp>
          <p:nvSpPr>
            <p:cNvPr id="4" name="Oval 3"/>
            <p:cNvSpPr/>
            <p:nvPr/>
          </p:nvSpPr>
          <p:spPr>
            <a:xfrm>
              <a:off x="2483768" y="194782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Oval 4"/>
            <p:cNvSpPr/>
            <p:nvPr/>
          </p:nvSpPr>
          <p:spPr>
            <a:xfrm>
              <a:off x="3131840" y="194782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Oval 5"/>
            <p:cNvSpPr/>
            <p:nvPr/>
          </p:nvSpPr>
          <p:spPr>
            <a:xfrm>
              <a:off x="3779912" y="194782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Oval 6"/>
            <p:cNvSpPr/>
            <p:nvPr/>
          </p:nvSpPr>
          <p:spPr>
            <a:xfrm>
              <a:off x="4499992" y="194782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Oval 7"/>
            <p:cNvSpPr/>
            <p:nvPr/>
          </p:nvSpPr>
          <p:spPr>
            <a:xfrm>
              <a:off x="5148064" y="194782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Oval 8"/>
            <p:cNvSpPr/>
            <p:nvPr/>
          </p:nvSpPr>
          <p:spPr>
            <a:xfrm>
              <a:off x="2483768" y="302794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Oval 9"/>
            <p:cNvSpPr/>
            <p:nvPr/>
          </p:nvSpPr>
          <p:spPr>
            <a:xfrm>
              <a:off x="3131840" y="302794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Oval 10"/>
            <p:cNvSpPr/>
            <p:nvPr/>
          </p:nvSpPr>
          <p:spPr>
            <a:xfrm>
              <a:off x="3779912" y="302794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Oval 11"/>
            <p:cNvSpPr/>
            <p:nvPr/>
          </p:nvSpPr>
          <p:spPr>
            <a:xfrm>
              <a:off x="4499992" y="302794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Oval 12"/>
            <p:cNvSpPr/>
            <p:nvPr/>
          </p:nvSpPr>
          <p:spPr>
            <a:xfrm>
              <a:off x="5148064" y="302794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23728" y="3964050"/>
              <a:ext cx="4079150" cy="2129246"/>
            </a:xfrm>
            <a:custGeom>
              <a:avLst/>
              <a:gdLst>
                <a:gd name="connsiteX0" fmla="*/ 2903493 w 4079150"/>
                <a:gd name="connsiteY0" fmla="*/ 836023 h 2129246"/>
                <a:gd name="connsiteX1" fmla="*/ 2576921 w 4079150"/>
                <a:gd name="connsiteY1" fmla="*/ 182880 h 2129246"/>
                <a:gd name="connsiteX2" fmla="*/ 2028281 w 4079150"/>
                <a:gd name="connsiteY2" fmla="*/ 0 h 2129246"/>
                <a:gd name="connsiteX3" fmla="*/ 1897653 w 4079150"/>
                <a:gd name="connsiteY3" fmla="*/ 0 h 2129246"/>
                <a:gd name="connsiteX4" fmla="*/ 1466579 w 4079150"/>
                <a:gd name="connsiteY4" fmla="*/ 496389 h 2129246"/>
                <a:gd name="connsiteX5" fmla="*/ 1218384 w 4079150"/>
                <a:gd name="connsiteY5" fmla="*/ 953589 h 2129246"/>
                <a:gd name="connsiteX6" fmla="*/ 970190 w 4079150"/>
                <a:gd name="connsiteY6" fmla="*/ 783771 h 2129246"/>
                <a:gd name="connsiteX7" fmla="*/ 787310 w 4079150"/>
                <a:gd name="connsiteY7" fmla="*/ 731520 h 2129246"/>
                <a:gd name="connsiteX8" fmla="*/ 173356 w 4079150"/>
                <a:gd name="connsiteY8" fmla="*/ 966651 h 2129246"/>
                <a:gd name="connsiteX9" fmla="*/ 94979 w 4079150"/>
                <a:gd name="connsiteY9" fmla="*/ 1058091 h 2129246"/>
                <a:gd name="connsiteX10" fmla="*/ 3539 w 4079150"/>
                <a:gd name="connsiteY10" fmla="*/ 1554480 h 2129246"/>
                <a:gd name="connsiteX11" fmla="*/ 29664 w 4079150"/>
                <a:gd name="connsiteY11" fmla="*/ 1750423 h 2129246"/>
                <a:gd name="connsiteX12" fmla="*/ 382361 w 4079150"/>
                <a:gd name="connsiteY12" fmla="*/ 2011680 h 2129246"/>
                <a:gd name="connsiteX13" fmla="*/ 512990 w 4079150"/>
                <a:gd name="connsiteY13" fmla="*/ 2063931 h 2129246"/>
                <a:gd name="connsiteX14" fmla="*/ 552179 w 4079150"/>
                <a:gd name="connsiteY14" fmla="*/ 2090057 h 2129246"/>
                <a:gd name="connsiteX15" fmla="*/ 643619 w 4079150"/>
                <a:gd name="connsiteY15" fmla="*/ 2103120 h 2129246"/>
                <a:gd name="connsiteX16" fmla="*/ 917939 w 4079150"/>
                <a:gd name="connsiteY16" fmla="*/ 2129246 h 2129246"/>
                <a:gd name="connsiteX17" fmla="*/ 1140007 w 4079150"/>
                <a:gd name="connsiteY17" fmla="*/ 2116183 h 2129246"/>
                <a:gd name="connsiteX18" fmla="*/ 1518830 w 4079150"/>
                <a:gd name="connsiteY18" fmla="*/ 1763486 h 2129246"/>
                <a:gd name="connsiteX19" fmla="*/ 1623333 w 4079150"/>
                <a:gd name="connsiteY19" fmla="*/ 1632857 h 2129246"/>
                <a:gd name="connsiteX20" fmla="*/ 2185036 w 4079150"/>
                <a:gd name="connsiteY20" fmla="*/ 1593669 h 2129246"/>
                <a:gd name="connsiteX21" fmla="*/ 2380979 w 4079150"/>
                <a:gd name="connsiteY21" fmla="*/ 1593669 h 2129246"/>
                <a:gd name="connsiteX22" fmla="*/ 2746739 w 4079150"/>
                <a:gd name="connsiteY22" fmla="*/ 1711234 h 2129246"/>
                <a:gd name="connsiteX23" fmla="*/ 2877367 w 4079150"/>
                <a:gd name="connsiteY23" fmla="*/ 1815737 h 2129246"/>
                <a:gd name="connsiteX24" fmla="*/ 2981870 w 4079150"/>
                <a:gd name="connsiteY24" fmla="*/ 1867989 h 2129246"/>
                <a:gd name="connsiteX25" fmla="*/ 3164750 w 4079150"/>
                <a:gd name="connsiteY25" fmla="*/ 2011680 h 2129246"/>
                <a:gd name="connsiteX26" fmla="*/ 3295379 w 4079150"/>
                <a:gd name="connsiteY26" fmla="*/ 2024743 h 2129246"/>
                <a:gd name="connsiteX27" fmla="*/ 3608887 w 4079150"/>
                <a:gd name="connsiteY27" fmla="*/ 1998617 h 2129246"/>
                <a:gd name="connsiteX28" fmla="*/ 3726453 w 4079150"/>
                <a:gd name="connsiteY28" fmla="*/ 1985554 h 2129246"/>
                <a:gd name="connsiteX29" fmla="*/ 3791767 w 4079150"/>
                <a:gd name="connsiteY29" fmla="*/ 1972491 h 2129246"/>
                <a:gd name="connsiteX30" fmla="*/ 4079150 w 4079150"/>
                <a:gd name="connsiteY30" fmla="*/ 1384663 h 2129246"/>
                <a:gd name="connsiteX31" fmla="*/ 4053024 w 4079150"/>
                <a:gd name="connsiteY31" fmla="*/ 1214846 h 2129246"/>
                <a:gd name="connsiteX32" fmla="*/ 4026899 w 4079150"/>
                <a:gd name="connsiteY32" fmla="*/ 1123406 h 2129246"/>
                <a:gd name="connsiteX33" fmla="*/ 3870144 w 4079150"/>
                <a:gd name="connsiteY33" fmla="*/ 979714 h 2129246"/>
                <a:gd name="connsiteX34" fmla="*/ 3778704 w 4079150"/>
                <a:gd name="connsiteY34" fmla="*/ 914400 h 2129246"/>
                <a:gd name="connsiteX35" fmla="*/ 3739516 w 4079150"/>
                <a:gd name="connsiteY35" fmla="*/ 901337 h 2129246"/>
                <a:gd name="connsiteX36" fmla="*/ 3595824 w 4079150"/>
                <a:gd name="connsiteY36" fmla="*/ 888274 h 2129246"/>
                <a:gd name="connsiteX37" fmla="*/ 3269253 w 4079150"/>
                <a:gd name="connsiteY37" fmla="*/ 888274 h 2129246"/>
                <a:gd name="connsiteX38" fmla="*/ 2968807 w 4079150"/>
                <a:gd name="connsiteY38" fmla="*/ 901337 h 2129246"/>
                <a:gd name="connsiteX39" fmla="*/ 2903493 w 4079150"/>
                <a:gd name="connsiteY39" fmla="*/ 836023 h 212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079150" h="2129246">
                  <a:moveTo>
                    <a:pt x="2903493" y="836023"/>
                  </a:moveTo>
                  <a:lnTo>
                    <a:pt x="2576921" y="182880"/>
                  </a:lnTo>
                  <a:lnTo>
                    <a:pt x="2028281" y="0"/>
                  </a:lnTo>
                  <a:lnTo>
                    <a:pt x="1897653" y="0"/>
                  </a:lnTo>
                  <a:lnTo>
                    <a:pt x="1466579" y="496389"/>
                  </a:lnTo>
                  <a:lnTo>
                    <a:pt x="1218384" y="953589"/>
                  </a:lnTo>
                  <a:lnTo>
                    <a:pt x="970190" y="783771"/>
                  </a:lnTo>
                  <a:lnTo>
                    <a:pt x="787310" y="731520"/>
                  </a:lnTo>
                  <a:lnTo>
                    <a:pt x="173356" y="966651"/>
                  </a:lnTo>
                  <a:lnTo>
                    <a:pt x="94979" y="1058091"/>
                  </a:lnTo>
                  <a:lnTo>
                    <a:pt x="3539" y="1554480"/>
                  </a:lnTo>
                  <a:cubicBezTo>
                    <a:pt x="17040" y="1743502"/>
                    <a:pt x="-26614" y="1694145"/>
                    <a:pt x="29664" y="1750423"/>
                  </a:cubicBezTo>
                  <a:lnTo>
                    <a:pt x="382361" y="2011680"/>
                  </a:lnTo>
                  <a:cubicBezTo>
                    <a:pt x="425904" y="2029097"/>
                    <a:pt x="470409" y="2044278"/>
                    <a:pt x="512990" y="2063931"/>
                  </a:cubicBezTo>
                  <a:cubicBezTo>
                    <a:pt x="527245" y="2070510"/>
                    <a:pt x="538137" y="2083036"/>
                    <a:pt x="552179" y="2090057"/>
                  </a:cubicBezTo>
                  <a:cubicBezTo>
                    <a:pt x="589320" y="2108628"/>
                    <a:pt x="601088" y="2103120"/>
                    <a:pt x="643619" y="2103120"/>
                  </a:cubicBezTo>
                  <a:lnTo>
                    <a:pt x="917939" y="2129246"/>
                  </a:lnTo>
                  <a:lnTo>
                    <a:pt x="1140007" y="2116183"/>
                  </a:lnTo>
                  <a:lnTo>
                    <a:pt x="1518830" y="1763486"/>
                  </a:lnTo>
                  <a:cubicBezTo>
                    <a:pt x="1604597" y="1649130"/>
                    <a:pt x="1566418" y="1689772"/>
                    <a:pt x="1623333" y="1632857"/>
                  </a:cubicBezTo>
                  <a:lnTo>
                    <a:pt x="2185036" y="1593669"/>
                  </a:lnTo>
                  <a:lnTo>
                    <a:pt x="2380979" y="1593669"/>
                  </a:lnTo>
                  <a:lnTo>
                    <a:pt x="2746739" y="1711234"/>
                  </a:lnTo>
                  <a:cubicBezTo>
                    <a:pt x="2903625" y="1868120"/>
                    <a:pt x="2779490" y="1771247"/>
                    <a:pt x="2877367" y="1815737"/>
                  </a:cubicBezTo>
                  <a:cubicBezTo>
                    <a:pt x="2912822" y="1831853"/>
                    <a:pt x="2981870" y="1867989"/>
                    <a:pt x="2981870" y="1867989"/>
                  </a:cubicBezTo>
                  <a:lnTo>
                    <a:pt x="3164750" y="2011680"/>
                  </a:lnTo>
                  <a:cubicBezTo>
                    <a:pt x="3286644" y="2025224"/>
                    <a:pt x="3242886" y="2024743"/>
                    <a:pt x="3295379" y="2024743"/>
                  </a:cubicBezTo>
                  <a:lnTo>
                    <a:pt x="3608887" y="1998617"/>
                  </a:lnTo>
                  <a:cubicBezTo>
                    <a:pt x="3648076" y="1994263"/>
                    <a:pt x="3687419" y="1991130"/>
                    <a:pt x="3726453" y="1985554"/>
                  </a:cubicBezTo>
                  <a:cubicBezTo>
                    <a:pt x="3748432" y="1982414"/>
                    <a:pt x="3791767" y="1972491"/>
                    <a:pt x="3791767" y="1972491"/>
                  </a:cubicBezTo>
                  <a:lnTo>
                    <a:pt x="4079150" y="1384663"/>
                  </a:lnTo>
                  <a:cubicBezTo>
                    <a:pt x="4070441" y="1328057"/>
                    <a:pt x="4062439" y="1271338"/>
                    <a:pt x="4053024" y="1214846"/>
                  </a:cubicBezTo>
                  <a:cubicBezTo>
                    <a:pt x="4041795" y="1147470"/>
                    <a:pt x="4048249" y="1166107"/>
                    <a:pt x="4026899" y="1123406"/>
                  </a:cubicBezTo>
                  <a:lnTo>
                    <a:pt x="3870144" y="979714"/>
                  </a:lnTo>
                  <a:cubicBezTo>
                    <a:pt x="3839664" y="957943"/>
                    <a:pt x="3810823" y="933671"/>
                    <a:pt x="3778704" y="914400"/>
                  </a:cubicBezTo>
                  <a:cubicBezTo>
                    <a:pt x="3766897" y="907316"/>
                    <a:pt x="3739516" y="901337"/>
                    <a:pt x="3739516" y="901337"/>
                  </a:cubicBezTo>
                  <a:lnTo>
                    <a:pt x="3595824" y="888274"/>
                  </a:lnTo>
                  <a:lnTo>
                    <a:pt x="3269253" y="888274"/>
                  </a:lnTo>
                  <a:lnTo>
                    <a:pt x="2968807" y="901337"/>
                  </a:lnTo>
                  <a:lnTo>
                    <a:pt x="2903493" y="8360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246811" y="3515948"/>
              <a:ext cx="3722915" cy="1278121"/>
            </a:xfrm>
            <a:custGeom>
              <a:avLst/>
              <a:gdLst>
                <a:gd name="connsiteX0" fmla="*/ 0 w 3722915"/>
                <a:gd name="connsiteY0" fmla="*/ 1160555 h 1278121"/>
                <a:gd name="connsiteX1" fmla="*/ 313509 w 3722915"/>
                <a:gd name="connsiteY1" fmla="*/ 115526 h 1278121"/>
                <a:gd name="connsiteX2" fmla="*/ 274320 w 3722915"/>
                <a:gd name="connsiteY2" fmla="*/ 990738 h 1278121"/>
                <a:gd name="connsiteX3" fmla="*/ 561703 w 3722915"/>
                <a:gd name="connsiteY3" fmla="*/ 167778 h 1278121"/>
                <a:gd name="connsiteX4" fmla="*/ 757646 w 3722915"/>
                <a:gd name="connsiteY4" fmla="*/ 1134429 h 1278121"/>
                <a:gd name="connsiteX5" fmla="*/ 888275 w 3722915"/>
                <a:gd name="connsiteY5" fmla="*/ 141652 h 1278121"/>
                <a:gd name="connsiteX6" fmla="*/ 1071155 w 3722915"/>
                <a:gd name="connsiteY6" fmla="*/ 938486 h 1278121"/>
                <a:gd name="connsiteX7" fmla="*/ 1149532 w 3722915"/>
                <a:gd name="connsiteY7" fmla="*/ 154715 h 1278121"/>
                <a:gd name="connsiteX8" fmla="*/ 1293223 w 3722915"/>
                <a:gd name="connsiteY8" fmla="*/ 677229 h 1278121"/>
                <a:gd name="connsiteX9" fmla="*/ 1515292 w 3722915"/>
                <a:gd name="connsiteY9" fmla="*/ 24086 h 1278121"/>
                <a:gd name="connsiteX10" fmla="*/ 1685109 w 3722915"/>
                <a:gd name="connsiteY10" fmla="*/ 415972 h 1278121"/>
                <a:gd name="connsiteX11" fmla="*/ 1998618 w 3722915"/>
                <a:gd name="connsiteY11" fmla="*/ 76338 h 1278121"/>
                <a:gd name="connsiteX12" fmla="*/ 2090058 w 3722915"/>
                <a:gd name="connsiteY12" fmla="*/ 442098 h 1278121"/>
                <a:gd name="connsiteX13" fmla="*/ 2338252 w 3722915"/>
                <a:gd name="connsiteY13" fmla="*/ 50212 h 1278121"/>
                <a:gd name="connsiteX14" fmla="*/ 2508069 w 3722915"/>
                <a:gd name="connsiteY14" fmla="*/ 585789 h 1278121"/>
                <a:gd name="connsiteX15" fmla="*/ 2821578 w 3722915"/>
                <a:gd name="connsiteY15" fmla="*/ 11023 h 1278121"/>
                <a:gd name="connsiteX16" fmla="*/ 2847703 w 3722915"/>
                <a:gd name="connsiteY16" fmla="*/ 1212806 h 1278121"/>
                <a:gd name="connsiteX17" fmla="*/ 3030583 w 3722915"/>
                <a:gd name="connsiteY17" fmla="*/ 128589 h 1278121"/>
                <a:gd name="connsiteX18" fmla="*/ 3304903 w 3722915"/>
                <a:gd name="connsiteY18" fmla="*/ 1199743 h 1278121"/>
                <a:gd name="connsiteX19" fmla="*/ 3278778 w 3722915"/>
                <a:gd name="connsiteY19" fmla="*/ 154715 h 1278121"/>
                <a:gd name="connsiteX20" fmla="*/ 3722915 w 3722915"/>
                <a:gd name="connsiteY20" fmla="*/ 1278121 h 1278121"/>
                <a:gd name="connsiteX21" fmla="*/ 3722915 w 3722915"/>
                <a:gd name="connsiteY21" fmla="*/ 1278121 h 1278121"/>
                <a:gd name="connsiteX22" fmla="*/ 3722915 w 3722915"/>
                <a:gd name="connsiteY22" fmla="*/ 1278121 h 1278121"/>
                <a:gd name="connsiteX23" fmla="*/ 3722915 w 3722915"/>
                <a:gd name="connsiteY23" fmla="*/ 1278121 h 127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22915" h="1278121">
                  <a:moveTo>
                    <a:pt x="0" y="1160555"/>
                  </a:moveTo>
                  <a:cubicBezTo>
                    <a:pt x="133894" y="652192"/>
                    <a:pt x="267789" y="143829"/>
                    <a:pt x="313509" y="115526"/>
                  </a:cubicBezTo>
                  <a:cubicBezTo>
                    <a:pt x="359229" y="87223"/>
                    <a:pt x="232954" y="982029"/>
                    <a:pt x="274320" y="990738"/>
                  </a:cubicBezTo>
                  <a:cubicBezTo>
                    <a:pt x="315686" y="999447"/>
                    <a:pt x="481149" y="143830"/>
                    <a:pt x="561703" y="167778"/>
                  </a:cubicBezTo>
                  <a:cubicBezTo>
                    <a:pt x="642257" y="191726"/>
                    <a:pt x="703217" y="1138783"/>
                    <a:pt x="757646" y="1134429"/>
                  </a:cubicBezTo>
                  <a:cubicBezTo>
                    <a:pt x="812075" y="1130075"/>
                    <a:pt x="836024" y="174309"/>
                    <a:pt x="888275" y="141652"/>
                  </a:cubicBezTo>
                  <a:cubicBezTo>
                    <a:pt x="940526" y="108995"/>
                    <a:pt x="1027612" y="936309"/>
                    <a:pt x="1071155" y="938486"/>
                  </a:cubicBezTo>
                  <a:cubicBezTo>
                    <a:pt x="1114698" y="940663"/>
                    <a:pt x="1112521" y="198258"/>
                    <a:pt x="1149532" y="154715"/>
                  </a:cubicBezTo>
                  <a:cubicBezTo>
                    <a:pt x="1186543" y="111172"/>
                    <a:pt x="1232263" y="699000"/>
                    <a:pt x="1293223" y="677229"/>
                  </a:cubicBezTo>
                  <a:cubicBezTo>
                    <a:pt x="1354183" y="655457"/>
                    <a:pt x="1449978" y="67629"/>
                    <a:pt x="1515292" y="24086"/>
                  </a:cubicBezTo>
                  <a:cubicBezTo>
                    <a:pt x="1580606" y="-19457"/>
                    <a:pt x="1604555" y="407263"/>
                    <a:pt x="1685109" y="415972"/>
                  </a:cubicBezTo>
                  <a:cubicBezTo>
                    <a:pt x="1765663" y="424681"/>
                    <a:pt x="1931127" y="71984"/>
                    <a:pt x="1998618" y="76338"/>
                  </a:cubicBezTo>
                  <a:cubicBezTo>
                    <a:pt x="2066109" y="80692"/>
                    <a:pt x="2033452" y="446452"/>
                    <a:pt x="2090058" y="442098"/>
                  </a:cubicBezTo>
                  <a:cubicBezTo>
                    <a:pt x="2146664" y="437744"/>
                    <a:pt x="2268584" y="26264"/>
                    <a:pt x="2338252" y="50212"/>
                  </a:cubicBezTo>
                  <a:cubicBezTo>
                    <a:pt x="2407920" y="74160"/>
                    <a:pt x="2427515" y="592320"/>
                    <a:pt x="2508069" y="585789"/>
                  </a:cubicBezTo>
                  <a:cubicBezTo>
                    <a:pt x="2588623" y="579258"/>
                    <a:pt x="2764972" y="-93480"/>
                    <a:pt x="2821578" y="11023"/>
                  </a:cubicBezTo>
                  <a:cubicBezTo>
                    <a:pt x="2878184" y="115526"/>
                    <a:pt x="2812869" y="1193212"/>
                    <a:pt x="2847703" y="1212806"/>
                  </a:cubicBezTo>
                  <a:cubicBezTo>
                    <a:pt x="2882537" y="1232400"/>
                    <a:pt x="2954383" y="130766"/>
                    <a:pt x="3030583" y="128589"/>
                  </a:cubicBezTo>
                  <a:cubicBezTo>
                    <a:pt x="3106783" y="126412"/>
                    <a:pt x="3263537" y="1195389"/>
                    <a:pt x="3304903" y="1199743"/>
                  </a:cubicBezTo>
                  <a:cubicBezTo>
                    <a:pt x="3346269" y="1204097"/>
                    <a:pt x="3209109" y="141652"/>
                    <a:pt x="3278778" y="154715"/>
                  </a:cubicBezTo>
                  <a:cubicBezTo>
                    <a:pt x="3348447" y="167778"/>
                    <a:pt x="3722915" y="1278121"/>
                    <a:pt x="3722915" y="1278121"/>
                  </a:cubicBezTo>
                  <a:lnTo>
                    <a:pt x="3722915" y="1278121"/>
                  </a:lnTo>
                  <a:lnTo>
                    <a:pt x="3722915" y="1278121"/>
                  </a:lnTo>
                  <a:lnTo>
                    <a:pt x="3722915" y="127812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Nemhauser Trotter Proof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96136" y="1740086"/>
                <a:ext cx="75424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nb-NO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740086"/>
                <a:ext cx="754244" cy="7838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33980" y="2820206"/>
                <a:ext cx="754244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nb-NO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980" y="2820206"/>
                <a:ext cx="754244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51628" y="4476390"/>
                <a:ext cx="43794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nb-NO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628" y="4476390"/>
                <a:ext cx="437940" cy="7838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/>
          <p:cNvSpPr/>
          <p:nvPr/>
        </p:nvSpPr>
        <p:spPr>
          <a:xfrm>
            <a:off x="2756263" y="1512337"/>
            <a:ext cx="1998617" cy="329526"/>
          </a:xfrm>
          <a:custGeom>
            <a:avLst/>
            <a:gdLst>
              <a:gd name="connsiteX0" fmla="*/ 0 w 1998617"/>
              <a:gd name="connsiteY0" fmla="*/ 264212 h 329526"/>
              <a:gd name="connsiteX1" fmla="*/ 300446 w 1998617"/>
              <a:gd name="connsiteY1" fmla="*/ 55206 h 329526"/>
              <a:gd name="connsiteX2" fmla="*/ 1071154 w 1998617"/>
              <a:gd name="connsiteY2" fmla="*/ 2954 h 329526"/>
              <a:gd name="connsiteX3" fmla="*/ 1724297 w 1998617"/>
              <a:gd name="connsiteY3" fmla="*/ 120520 h 329526"/>
              <a:gd name="connsiteX4" fmla="*/ 1998617 w 1998617"/>
              <a:gd name="connsiteY4" fmla="*/ 329526 h 329526"/>
              <a:gd name="connsiteX5" fmla="*/ 1998617 w 1998617"/>
              <a:gd name="connsiteY5" fmla="*/ 329526 h 3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617" h="329526">
                <a:moveTo>
                  <a:pt x="0" y="264212"/>
                </a:moveTo>
                <a:cubicBezTo>
                  <a:pt x="60960" y="181480"/>
                  <a:pt x="121921" y="98749"/>
                  <a:pt x="300446" y="55206"/>
                </a:cubicBezTo>
                <a:cubicBezTo>
                  <a:pt x="478971" y="11663"/>
                  <a:pt x="833846" y="-7932"/>
                  <a:pt x="1071154" y="2954"/>
                </a:cubicBezTo>
                <a:cubicBezTo>
                  <a:pt x="1308463" y="13840"/>
                  <a:pt x="1569720" y="66091"/>
                  <a:pt x="1724297" y="120520"/>
                </a:cubicBezTo>
                <a:cubicBezTo>
                  <a:pt x="1878874" y="174949"/>
                  <a:pt x="1998617" y="329526"/>
                  <a:pt x="1998617" y="329526"/>
                </a:cubicBezTo>
                <a:lnTo>
                  <a:pt x="1998617" y="329526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Freeform 20"/>
          <p:cNvSpPr/>
          <p:nvPr/>
        </p:nvSpPr>
        <p:spPr>
          <a:xfrm>
            <a:off x="700926" y="2168434"/>
            <a:ext cx="1611200" cy="3161212"/>
          </a:xfrm>
          <a:custGeom>
            <a:avLst/>
            <a:gdLst>
              <a:gd name="connsiteX0" fmla="*/ 1611200 w 1611200"/>
              <a:gd name="connsiteY0" fmla="*/ 0 h 3161212"/>
              <a:gd name="connsiteX1" fmla="*/ 618423 w 1611200"/>
              <a:gd name="connsiteY1" fmla="*/ 261257 h 3161212"/>
              <a:gd name="connsiteX2" fmla="*/ 82845 w 1611200"/>
              <a:gd name="connsiteY2" fmla="*/ 1371600 h 3161212"/>
              <a:gd name="connsiteX3" fmla="*/ 108971 w 1611200"/>
              <a:gd name="connsiteY3" fmla="*/ 2586446 h 3161212"/>
              <a:gd name="connsiteX4" fmla="*/ 1101748 w 1611200"/>
              <a:gd name="connsiteY4" fmla="*/ 3161212 h 3161212"/>
              <a:gd name="connsiteX5" fmla="*/ 1101748 w 1611200"/>
              <a:gd name="connsiteY5" fmla="*/ 3161212 h 3161212"/>
              <a:gd name="connsiteX6" fmla="*/ 1101748 w 1611200"/>
              <a:gd name="connsiteY6" fmla="*/ 3161212 h 316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200" h="3161212">
                <a:moveTo>
                  <a:pt x="1611200" y="0"/>
                </a:moveTo>
                <a:cubicBezTo>
                  <a:pt x="1242174" y="16328"/>
                  <a:pt x="873149" y="32657"/>
                  <a:pt x="618423" y="261257"/>
                </a:cubicBezTo>
                <a:cubicBezTo>
                  <a:pt x="363697" y="489857"/>
                  <a:pt x="167754" y="984069"/>
                  <a:pt x="82845" y="1371600"/>
                </a:cubicBezTo>
                <a:cubicBezTo>
                  <a:pt x="-2064" y="1759131"/>
                  <a:pt x="-60846" y="2288177"/>
                  <a:pt x="108971" y="2586446"/>
                </a:cubicBezTo>
                <a:cubicBezTo>
                  <a:pt x="278788" y="2884715"/>
                  <a:pt x="1101748" y="3161212"/>
                  <a:pt x="1101748" y="3161212"/>
                </a:cubicBezTo>
                <a:lnTo>
                  <a:pt x="1101748" y="3161212"/>
                </a:lnTo>
                <a:lnTo>
                  <a:pt x="1101748" y="3161212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2735796" y="2451882"/>
            <a:ext cx="2664296" cy="576064"/>
            <a:chOff x="2735796" y="2451882"/>
            <a:chExt cx="2664296" cy="576064"/>
          </a:xfrm>
        </p:grpSpPr>
        <p:cxnSp>
          <p:nvCxnSpPr>
            <p:cNvPr id="14" name="Straight Connector 13"/>
            <p:cNvCxnSpPr>
              <a:stCxn id="4" idx="4"/>
              <a:endCxn id="9" idx="0"/>
            </p:cNvCxnSpPr>
            <p:nvPr/>
          </p:nvCxnSpPr>
          <p:spPr>
            <a:xfrm>
              <a:off x="2735796" y="2451882"/>
              <a:ext cx="0" cy="57606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5" idx="4"/>
              <a:endCxn id="10" idx="0"/>
            </p:cNvCxnSpPr>
            <p:nvPr/>
          </p:nvCxnSpPr>
          <p:spPr>
            <a:xfrm>
              <a:off x="3383868" y="2451882"/>
              <a:ext cx="0" cy="57606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4"/>
              <a:endCxn id="11" idx="0"/>
            </p:cNvCxnSpPr>
            <p:nvPr/>
          </p:nvCxnSpPr>
          <p:spPr>
            <a:xfrm>
              <a:off x="4031940" y="2451882"/>
              <a:ext cx="0" cy="57606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7" idx="4"/>
              <a:endCxn id="12" idx="0"/>
            </p:cNvCxnSpPr>
            <p:nvPr/>
          </p:nvCxnSpPr>
          <p:spPr>
            <a:xfrm>
              <a:off x="4752020" y="2451882"/>
              <a:ext cx="0" cy="57606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8" idx="4"/>
              <a:endCxn id="13" idx="0"/>
            </p:cNvCxnSpPr>
            <p:nvPr/>
          </p:nvCxnSpPr>
          <p:spPr>
            <a:xfrm>
              <a:off x="5400092" y="2451882"/>
              <a:ext cx="0" cy="57606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84168" y="1959223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nb-NO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1959223"/>
                <a:ext cx="43794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84168" y="3039343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nb-NO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039343"/>
                <a:ext cx="43794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>
            <a:off x="2161172" y="1606645"/>
            <a:ext cx="2307597" cy="2153439"/>
          </a:xfrm>
          <a:custGeom>
            <a:avLst/>
            <a:gdLst>
              <a:gd name="connsiteX0" fmla="*/ 98702 w 2307597"/>
              <a:gd name="connsiteY0" fmla="*/ 1410875 h 2153439"/>
              <a:gd name="connsiteX1" fmla="*/ 46451 w 2307597"/>
              <a:gd name="connsiteY1" fmla="*/ 1149618 h 2153439"/>
              <a:gd name="connsiteX2" fmla="*/ 33388 w 2307597"/>
              <a:gd name="connsiteY2" fmla="*/ 979801 h 2153439"/>
              <a:gd name="connsiteX3" fmla="*/ 33388 w 2307597"/>
              <a:gd name="connsiteY3" fmla="*/ 561789 h 2153439"/>
              <a:gd name="connsiteX4" fmla="*/ 477525 w 2307597"/>
              <a:gd name="connsiteY4" fmla="*/ 91526 h 2153439"/>
              <a:gd name="connsiteX5" fmla="*/ 1026165 w 2307597"/>
              <a:gd name="connsiteY5" fmla="*/ 86 h 2153439"/>
              <a:gd name="connsiteX6" fmla="*/ 1287422 w 2307597"/>
              <a:gd name="connsiteY6" fmla="*/ 78464 h 2153439"/>
              <a:gd name="connsiteX7" fmla="*/ 1522554 w 2307597"/>
              <a:gd name="connsiteY7" fmla="*/ 248281 h 2153439"/>
              <a:gd name="connsiteX8" fmla="*/ 1548679 w 2307597"/>
              <a:gd name="connsiteY8" fmla="*/ 692418 h 2153439"/>
              <a:gd name="connsiteX9" fmla="*/ 1718497 w 2307597"/>
              <a:gd name="connsiteY9" fmla="*/ 1084304 h 2153439"/>
              <a:gd name="connsiteX10" fmla="*/ 2058131 w 2307597"/>
              <a:gd name="connsiteY10" fmla="*/ 1227995 h 2153439"/>
              <a:gd name="connsiteX11" fmla="*/ 2254074 w 2307597"/>
              <a:gd name="connsiteY11" fmla="*/ 1489252 h 2153439"/>
              <a:gd name="connsiteX12" fmla="*/ 2267137 w 2307597"/>
              <a:gd name="connsiteY12" fmla="*/ 1881138 h 2153439"/>
              <a:gd name="connsiteX13" fmla="*/ 1770748 w 2307597"/>
              <a:gd name="connsiteY13" fmla="*/ 2129332 h 2153439"/>
              <a:gd name="connsiteX14" fmla="*/ 1326611 w 2307597"/>
              <a:gd name="connsiteY14" fmla="*/ 2142395 h 2153439"/>
              <a:gd name="connsiteX15" fmla="*/ 582028 w 2307597"/>
              <a:gd name="connsiteY15" fmla="*/ 2116269 h 2153439"/>
              <a:gd name="connsiteX16" fmla="*/ 320771 w 2307597"/>
              <a:gd name="connsiteY16" fmla="*/ 2077081 h 2153439"/>
              <a:gd name="connsiteX17" fmla="*/ 164017 w 2307597"/>
              <a:gd name="connsiteY17" fmla="*/ 1750509 h 2153439"/>
              <a:gd name="connsiteX18" fmla="*/ 98702 w 2307597"/>
              <a:gd name="connsiteY18" fmla="*/ 1410875 h 215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07597" h="2153439">
                <a:moveTo>
                  <a:pt x="98702" y="1410875"/>
                </a:moveTo>
                <a:cubicBezTo>
                  <a:pt x="79108" y="1310727"/>
                  <a:pt x="57337" y="1221464"/>
                  <a:pt x="46451" y="1149618"/>
                </a:cubicBezTo>
                <a:cubicBezTo>
                  <a:pt x="35565" y="1077772"/>
                  <a:pt x="35565" y="1077772"/>
                  <a:pt x="33388" y="979801"/>
                </a:cubicBezTo>
                <a:cubicBezTo>
                  <a:pt x="31211" y="881830"/>
                  <a:pt x="-40635" y="709835"/>
                  <a:pt x="33388" y="561789"/>
                </a:cubicBezTo>
                <a:cubicBezTo>
                  <a:pt x="107411" y="413743"/>
                  <a:pt x="312062" y="185143"/>
                  <a:pt x="477525" y="91526"/>
                </a:cubicBezTo>
                <a:cubicBezTo>
                  <a:pt x="642988" y="-2091"/>
                  <a:pt x="891182" y="2263"/>
                  <a:pt x="1026165" y="86"/>
                </a:cubicBezTo>
                <a:cubicBezTo>
                  <a:pt x="1161148" y="-2091"/>
                  <a:pt x="1204691" y="37098"/>
                  <a:pt x="1287422" y="78464"/>
                </a:cubicBezTo>
                <a:cubicBezTo>
                  <a:pt x="1370153" y="119830"/>
                  <a:pt x="1479011" y="145955"/>
                  <a:pt x="1522554" y="248281"/>
                </a:cubicBezTo>
                <a:cubicBezTo>
                  <a:pt x="1566097" y="350607"/>
                  <a:pt x="1516022" y="553081"/>
                  <a:pt x="1548679" y="692418"/>
                </a:cubicBezTo>
                <a:cubicBezTo>
                  <a:pt x="1581336" y="831755"/>
                  <a:pt x="1633588" y="995041"/>
                  <a:pt x="1718497" y="1084304"/>
                </a:cubicBezTo>
                <a:cubicBezTo>
                  <a:pt x="1803406" y="1173567"/>
                  <a:pt x="1968868" y="1160504"/>
                  <a:pt x="2058131" y="1227995"/>
                </a:cubicBezTo>
                <a:cubicBezTo>
                  <a:pt x="2147394" y="1295486"/>
                  <a:pt x="2219240" y="1380395"/>
                  <a:pt x="2254074" y="1489252"/>
                </a:cubicBezTo>
                <a:cubicBezTo>
                  <a:pt x="2288908" y="1598109"/>
                  <a:pt x="2347691" y="1774458"/>
                  <a:pt x="2267137" y="1881138"/>
                </a:cubicBezTo>
                <a:cubicBezTo>
                  <a:pt x="2186583" y="1987818"/>
                  <a:pt x="1927502" y="2085789"/>
                  <a:pt x="1770748" y="2129332"/>
                </a:cubicBezTo>
                <a:cubicBezTo>
                  <a:pt x="1613994" y="2172875"/>
                  <a:pt x="1524731" y="2144572"/>
                  <a:pt x="1326611" y="2142395"/>
                </a:cubicBezTo>
                <a:cubicBezTo>
                  <a:pt x="1128491" y="2140218"/>
                  <a:pt x="749668" y="2127155"/>
                  <a:pt x="582028" y="2116269"/>
                </a:cubicBezTo>
                <a:cubicBezTo>
                  <a:pt x="414388" y="2105383"/>
                  <a:pt x="390440" y="2138041"/>
                  <a:pt x="320771" y="2077081"/>
                </a:cubicBezTo>
                <a:cubicBezTo>
                  <a:pt x="251103" y="2016121"/>
                  <a:pt x="203206" y="1865898"/>
                  <a:pt x="164017" y="1750509"/>
                </a:cubicBezTo>
                <a:cubicBezTo>
                  <a:pt x="124828" y="1635120"/>
                  <a:pt x="118296" y="1511023"/>
                  <a:pt x="98702" y="1410875"/>
                </a:cubicBezTo>
                <a:close/>
              </a:path>
            </a:pathLst>
          </a:custGeom>
          <a:noFill/>
          <a:ln w="762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6" name="Group 25"/>
          <p:cNvGrpSpPr/>
          <p:nvPr/>
        </p:nvGrpSpPr>
        <p:grpSpPr>
          <a:xfrm>
            <a:off x="2509936" y="1988840"/>
            <a:ext cx="1053952" cy="369332"/>
            <a:chOff x="2509936" y="1988840"/>
            <a:chExt cx="105395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509936" y="1988840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 smtClean="0"/>
                    <a:t>+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1" smtClean="0">
                          <a:latin typeface="Cambria Math"/>
                        </a:rPr>
                        <m:t>ϵ</m:t>
                      </m:r>
                    </m:oMath>
                  </a14:m>
                  <a:endParaRPr lang="nb-NO" b="0" dirty="0" smtClean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936" y="1988840"/>
                  <a:ext cx="40588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3636" t="-8197" b="-2459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158008" y="1988840"/>
                  <a:ext cx="4058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 smtClean="0"/>
                    <a:t>+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1" smtClean="0">
                          <a:latin typeface="Cambria Math"/>
                        </a:rPr>
                        <m:t>ϵ</m:t>
                      </m:r>
                    </m:oMath>
                  </a14:m>
                  <a:endParaRPr lang="nb-NO" b="0" dirty="0" smtClean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8008" y="1988840"/>
                  <a:ext cx="40588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1940" t="-8197" b="-2459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2554820" y="3059668"/>
            <a:ext cx="1657140" cy="378624"/>
            <a:chOff x="2554820" y="3059668"/>
            <a:chExt cx="1657140" cy="3786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554820" y="3059668"/>
                  <a:ext cx="360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 smtClean="0"/>
                    <a:t>-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1" smtClean="0">
                          <a:latin typeface="Cambria Math"/>
                        </a:rPr>
                        <m:t>ϵ</m:t>
                      </m:r>
                    </m:oMath>
                  </a14:m>
                  <a:endParaRPr lang="nb-NO" b="0" dirty="0" smtClean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4820" y="3059668"/>
                  <a:ext cx="360996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3559" t="-8197" b="-2459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202892" y="3068960"/>
                  <a:ext cx="360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 smtClean="0"/>
                    <a:t>-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1" smtClean="0">
                          <a:latin typeface="Cambria Math"/>
                        </a:rPr>
                        <m:t>ϵ</m:t>
                      </m:r>
                    </m:oMath>
                  </a14:m>
                  <a:endParaRPr lang="nb-NO" b="0" dirty="0" smtClean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892" y="3068960"/>
                  <a:ext cx="360996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3333" t="-8197" b="-2459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850964" y="3059668"/>
                  <a:ext cx="3609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b-NO" dirty="0" smtClean="0"/>
                    <a:t>-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1" smtClean="0">
                          <a:latin typeface="Cambria Math"/>
                        </a:rPr>
                        <m:t>ϵ</m:t>
                      </m:r>
                    </m:oMath>
                  </a14:m>
                  <a:endParaRPr lang="nb-NO" b="0" dirty="0" smtClean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0964" y="3059668"/>
                  <a:ext cx="360996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5254" t="-8197" b="-24590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26"/>
          <p:cNvSpPr txBox="1"/>
          <p:nvPr/>
        </p:nvSpPr>
        <p:spPr>
          <a:xfrm>
            <a:off x="6084168" y="3964050"/>
            <a:ext cx="2645211" cy="646331"/>
          </a:xfrm>
          <a:prstGeom prst="rect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  <a:effectLst>
            <a:outerShdw blurRad="317500" sx="102000" sy="102000" algn="ctr" rotWithShape="0">
              <a:prstClr val="black">
                <a:alpha val="7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dirty="0" smtClean="0"/>
              <a:t>This </a:t>
            </a:r>
            <a:r>
              <a:rPr lang="nb-NO" dirty="0" err="1" smtClean="0"/>
              <a:t>clearly</a:t>
            </a:r>
            <a:r>
              <a:rPr lang="nb-NO" dirty="0" smtClean="0"/>
              <a:t> proves </a:t>
            </a:r>
            <a:r>
              <a:rPr lang="nb-NO" dirty="0" smtClean="0">
                <a:solidFill>
                  <a:srgbClr val="C00000"/>
                </a:solidFill>
              </a:rPr>
              <a:t>(a)</a:t>
            </a:r>
            <a:r>
              <a:rPr lang="nb-NO" dirty="0" smtClean="0"/>
              <a:t>,</a:t>
            </a:r>
          </a:p>
          <a:p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does</a:t>
            </a:r>
            <a:r>
              <a:rPr lang="nb-NO" dirty="0" smtClean="0"/>
              <a:t> it prove </a:t>
            </a:r>
            <a:r>
              <a:rPr lang="nb-NO" dirty="0" smtClean="0">
                <a:solidFill>
                  <a:srgbClr val="C00000"/>
                </a:solidFill>
              </a:rPr>
              <a:t>(b)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29" name="TextBox 28"/>
          <p:cNvSpPr txBox="1"/>
          <p:nvPr/>
        </p:nvSpPr>
        <p:spPr>
          <a:xfrm>
            <a:off x="1470954" y="3077488"/>
            <a:ext cx="6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>
                <a:solidFill>
                  <a:srgbClr val="002060"/>
                </a:solidFill>
              </a:rPr>
              <a:t>Left</a:t>
            </a:r>
            <a:endParaRPr lang="nb-NO" sz="24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03648" y="1772816"/>
            <a:ext cx="82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Right</a:t>
            </a:r>
            <a:endParaRPr lang="nb-NO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3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8" grpId="0"/>
      <p:bldP spid="18" grpId="1"/>
      <p:bldP spid="18" grpId="2"/>
      <p:bldP spid="19" grpId="0"/>
      <p:bldP spid="20" grpId="0" animBg="1"/>
      <p:bldP spid="21" grpId="0" animBg="1"/>
      <p:bldP spid="34" grpId="0"/>
      <p:bldP spid="34" grpId="1"/>
      <p:bldP spid="35" grpId="0"/>
      <p:bldP spid="35" grpId="1"/>
      <p:bldP spid="36" grpId="0" animBg="1"/>
      <p:bldP spid="27" grpId="0" animBg="1"/>
      <p:bldP spid="29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Reduction Rule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If exists optimal LP solution that sets </a:t>
            </a:r>
            <a:r>
              <a:rPr lang="nb-NO" dirty="0" smtClean="0">
                <a:solidFill>
                  <a:srgbClr val="C00000"/>
                </a:solidFill>
              </a:rPr>
              <a:t>x</a:t>
            </a:r>
            <a:r>
              <a:rPr lang="nb-NO" baseline="-25000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 to </a:t>
            </a:r>
            <a:r>
              <a:rPr lang="nb-NO" dirty="0" smtClean="0">
                <a:solidFill>
                  <a:srgbClr val="C00000"/>
                </a:solidFill>
              </a:rPr>
              <a:t>1</a:t>
            </a:r>
            <a:r>
              <a:rPr lang="nb-NO" dirty="0" smtClean="0"/>
              <a:t>, then exists optimal vertex cover that selects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>
              <a:buFont typeface="Wingdings"/>
              <a:buChar char="à"/>
            </a:pPr>
            <a:r>
              <a:rPr lang="nb-NO" dirty="0" smtClean="0">
                <a:sym typeface="Wingdings" pitchFamily="2" charset="2"/>
              </a:rPr>
              <a:t>Remove </a:t>
            </a: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v</a:t>
            </a:r>
            <a:r>
              <a:rPr lang="nb-NO" dirty="0" smtClean="0">
                <a:sym typeface="Wingdings" pitchFamily="2" charset="2"/>
              </a:rPr>
              <a:t> from </a:t>
            </a: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G</a:t>
            </a:r>
            <a:r>
              <a:rPr lang="nb-NO" dirty="0" smtClean="0">
                <a:sym typeface="Wingdings" pitchFamily="2" charset="2"/>
              </a:rPr>
              <a:t> and </a:t>
            </a:r>
            <a:r>
              <a:rPr lang="nb-NO" dirty="0" err="1" smtClean="0">
                <a:sym typeface="Wingdings" pitchFamily="2" charset="2"/>
              </a:rPr>
              <a:t>decrease</a:t>
            </a:r>
            <a:r>
              <a:rPr lang="nb-NO" dirty="0" smtClean="0">
                <a:sym typeface="Wingdings" pitchFamily="2" charset="2"/>
              </a:rPr>
              <a:t> </a:t>
            </a: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k</a:t>
            </a:r>
            <a:r>
              <a:rPr lang="nb-NO" dirty="0" smtClean="0">
                <a:sym typeface="Wingdings" pitchFamily="2" charset="2"/>
              </a:rPr>
              <a:t> by </a:t>
            </a: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1</a:t>
            </a:r>
            <a:r>
              <a:rPr lang="nb-NO" dirty="0" smtClean="0">
                <a:sym typeface="Wingdings" pitchFamily="2" charset="2"/>
              </a:rPr>
              <a:t>.</a:t>
            </a:r>
          </a:p>
          <a:p>
            <a:pPr>
              <a:buFont typeface="Wingdings"/>
              <a:buChar char="à"/>
            </a:pPr>
            <a:endParaRPr lang="nb-NO" dirty="0">
              <a:sym typeface="Wingdings" pitchFamily="2" charset="2"/>
            </a:endParaRPr>
          </a:p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Correctness</a:t>
            </a:r>
            <a:r>
              <a:rPr lang="nb-NO" dirty="0" smtClean="0">
                <a:sym typeface="Wingdings" pitchFamily="2" charset="2"/>
              </a:rPr>
              <a:t> follows from Nemhauser Trotter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Polynomial time </a:t>
            </a:r>
            <a:r>
              <a:rPr lang="nb-NO" dirty="0" smtClean="0">
                <a:sym typeface="Wingdings" pitchFamily="2" charset="2"/>
              </a:rPr>
              <a:t>by LP solving.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076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Kernel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15407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Suppose reduction rule can not be applied and consider any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{0 ,</m:t>
                    </m:r>
                    <m:f>
                      <m:f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, 1}</m:t>
                    </m:r>
                  </m:oMath>
                </a14:m>
                <a:r>
                  <a:rPr lang="nb-NO" dirty="0" smtClean="0"/>
                  <a:t> optimal solution to LP.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1540768"/>
              </a:xfrm>
              <a:blipFill rotWithShape="1">
                <a:blip r:embed="rId2"/>
                <a:stretch>
                  <a:fillRect l="-1852" t="-513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87824" y="5266083"/>
                <a:ext cx="121001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b-NO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nb-NO" sz="2400">
                          <a:solidFill>
                            <a:srgbClr val="C00000"/>
                          </a:solidFill>
                          <a:latin typeface="Cambria Math"/>
                        </a:rPr>
                        <m:t>n</m:t>
                      </m:r>
                      <m:r>
                        <a:rPr lang="nb-NO" sz="2400">
                          <a:solidFill>
                            <a:srgbClr val="C00000"/>
                          </a:solidFill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nb-NO" sz="2400">
                          <a:solidFill>
                            <a:srgbClr val="C00000"/>
                          </a:solidFill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nb-NO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266083"/>
                <a:ext cx="1210011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08930" y="5435679"/>
                <a:ext cx="10102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n </a:t>
                </a:r>
                <a14:m>
                  <m:oMath xmlns:m="http://schemas.openxmlformats.org/officeDocument/2006/math">
                    <m:r>
                      <a:rPr lang="nb-NO" sz="2400" i="1">
                        <a:solidFill>
                          <a:srgbClr val="C00000"/>
                        </a:solidFill>
                        <a:latin typeface="Cambria Math"/>
                        <a:sym typeface="Wingdings" panose="05000000000000000000" pitchFamily="2" charset="2"/>
                      </a:rPr>
                      <m:t>≤</m:t>
                    </m:r>
                  </m:oMath>
                </a14:m>
                <a:r>
                  <a:rPr lang="nb-NO" sz="2400" dirty="0">
                    <a:solidFill>
                      <a:srgbClr val="C00000"/>
                    </a:solidFill>
                  </a:rPr>
                  <a:t> 2k</a:t>
                </a:r>
                <a:endParaRPr lang="nb-NO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930" y="5435679"/>
                <a:ext cx="101021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639" t="-10667" r="-8434" b="-30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19672" y="3025551"/>
            <a:ext cx="1954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No vertex is </a:t>
            </a:r>
            <a:r>
              <a:rPr lang="nb-NO" sz="2400" dirty="0">
                <a:solidFill>
                  <a:srgbClr val="C00000"/>
                </a:solidFill>
              </a:rPr>
              <a:t>1</a:t>
            </a:r>
            <a:r>
              <a:rPr lang="nb-NO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30793" y="4609727"/>
                <a:ext cx="16898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>
                    <a:solidFill>
                      <a:srgbClr val="C00000"/>
                    </a:solidFill>
                  </a:rPr>
                  <a:t>OPT</a:t>
                </a:r>
                <a:r>
                  <a:rPr lang="nb-NO" sz="2800" baseline="-25000" dirty="0">
                    <a:solidFill>
                      <a:srgbClr val="C00000"/>
                    </a:solidFill>
                  </a:rPr>
                  <a:t>LP</a:t>
                </a:r>
                <a:r>
                  <a:rPr lang="nb-NO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800" i="1">
                        <a:solidFill>
                          <a:srgbClr val="C00000"/>
                        </a:solidFill>
                        <a:latin typeface="Cambria Math"/>
                      </a:rPr>
                      <m:t>≤ </m:t>
                    </m:r>
                  </m:oMath>
                </a14:m>
                <a:r>
                  <a:rPr lang="nb-NO" sz="2800" dirty="0">
                    <a:solidFill>
                      <a:srgbClr val="C00000"/>
                    </a:solidFill>
                  </a:rPr>
                  <a:t>k</a:t>
                </a:r>
                <a:r>
                  <a:rPr lang="nb-NO" sz="28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93" y="4609727"/>
                <a:ext cx="1689886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7220" t="-10465" r="-6859" b="-3255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19429" y="2887051"/>
            <a:ext cx="26144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/>
              <a:t>No vertex is </a:t>
            </a:r>
            <a:r>
              <a:rPr lang="nb-NO" sz="2400" dirty="0">
                <a:solidFill>
                  <a:srgbClr val="C00000"/>
                </a:solidFill>
              </a:rPr>
              <a:t>0</a:t>
            </a:r>
            <a:r>
              <a:rPr lang="nb-NO" sz="2400" dirty="0"/>
              <a:t>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(</a:t>
            </a:r>
            <a:r>
              <a:rPr lang="nb-NO" dirty="0"/>
              <a:t>remove isolated vertices</a:t>
            </a:r>
            <a:r>
              <a:rPr lang="nb-NO" dirty="0" smtClean="0"/>
              <a:t>)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27345" y="3893598"/>
                <a:ext cx="2296783" cy="98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/>
                  <a:t>All vertices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b-NO" sz="2400" dirty="0"/>
                  <a:t>.</a:t>
                </a:r>
              </a:p>
              <a:p>
                <a:endParaRPr lang="nb-NO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345" y="3893598"/>
                <a:ext cx="2296783" cy="983218"/>
              </a:xfrm>
              <a:prstGeom prst="rect">
                <a:avLst/>
              </a:prstGeom>
              <a:blipFill rotWithShape="1">
                <a:blip r:embed="rId6"/>
                <a:stretch>
                  <a:fillRect l="-3979" r="-344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2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Above</a:t>
            </a:r>
            <a:r>
              <a:rPr lang="nb-NO" dirty="0" smtClean="0"/>
              <a:t> LP </a:t>
            </a:r>
            <a:r>
              <a:rPr lang="nb-NO" dirty="0" err="1" smtClean="0"/>
              <a:t>Vertex</a:t>
            </a:r>
            <a:r>
              <a:rPr lang="nb-NO" dirty="0" smtClean="0"/>
              <a:t> Cover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04256"/>
                <a:ext cx="8229600" cy="27649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So far we have only seen the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solution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size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, k, </a:t>
                </a:r>
                <a:r>
                  <a:rPr lang="nb-NO" dirty="0" smtClean="0"/>
                  <a:t>as the parameter</a:t>
                </a:r>
                <a:r>
                  <a:rPr lang="nb-NO" dirty="0"/>
                  <a:t> </a:t>
                </a:r>
                <a:r>
                  <a:rPr lang="nb-NO" dirty="0" smtClean="0"/>
                  <a:t>for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vertex cover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Alternative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μ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k – OPT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LP</a:t>
                </a:r>
                <a:endParaRPr lang="nb-NO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04256"/>
                <a:ext cx="8229600" cy="2764904"/>
              </a:xfrm>
              <a:blipFill rotWithShape="1">
                <a:blip r:embed="rId2"/>
                <a:stretch>
                  <a:fillRect l="-1852" t="-286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47606" y="4869160"/>
                <a:ext cx="43799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μ</m:t>
                    </m:r>
                  </m:oMath>
                </a14:m>
                <a:r>
                  <a:rPr lang="nb-NO" dirty="0" smtClean="0"/>
                  <a:t> can be very small even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is big!</a:t>
                </a:r>
                <a:endParaRPr lang="nb-NO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606" y="4869160"/>
                <a:ext cx="437991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113" t="-8333" r="-417" b="-2666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04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Vertex Cover Above LP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2751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nb-NO" sz="3200" b="1" dirty="0" smtClean="0">
                    <a:solidFill>
                      <a:srgbClr val="002060"/>
                    </a:solidFill>
                  </a:rPr>
                  <a:t>In:</a:t>
                </a:r>
                <a:r>
                  <a:rPr lang="nb-NO" sz="3200" dirty="0" smtClean="0"/>
                  <a:t>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3200" dirty="0" smtClean="0"/>
                  <a:t>,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3200" dirty="0" smtClean="0"/>
                  <a:t>.</a:t>
                </a:r>
              </a:p>
              <a:p>
                <a:pPr marL="0" indent="0">
                  <a:buNone/>
                </a:pPr>
                <a:r>
                  <a:rPr lang="nb-NO" sz="3200" b="1" dirty="0" smtClean="0">
                    <a:solidFill>
                      <a:srgbClr val="002060"/>
                    </a:solidFill>
                  </a:rPr>
                  <a:t>Question:</a:t>
                </a:r>
                <a:r>
                  <a:rPr lang="nb-NO" sz="32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3200" dirty="0" smtClean="0"/>
                  <a:t>Does there exist a vertex cover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3200" dirty="0" smtClean="0"/>
                  <a:t> of size at most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3200" dirty="0" smtClean="0"/>
                  <a:t>?</a:t>
                </a: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Parameter: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k</m:t>
                    </m:r>
                    <m:r>
                      <a:rPr lang="nb-NO" i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OPT</m:t>
                    </m:r>
                    <m:r>
                      <m:rPr>
                        <m:sty m:val="p"/>
                      </m:rPr>
                      <a:rPr lang="nb-NO" i="0" baseline="-25000">
                        <a:solidFill>
                          <a:srgbClr val="C00000"/>
                        </a:solidFill>
                        <a:latin typeface="Cambria Math"/>
                      </a:rPr>
                      <m:t>LP</m:t>
                    </m:r>
                  </m:oMath>
                </a14:m>
                <a:r>
                  <a:rPr lang="nb-NO" dirty="0"/>
                  <a:t> where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OPT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LP</a:t>
                </a:r>
                <a:r>
                  <a:rPr lang="nb-NO" dirty="0" smtClean="0"/>
                  <a:t> </a:t>
                </a:r>
                <a:r>
                  <a:rPr lang="nb-NO" dirty="0"/>
                  <a:t>is the value of </a:t>
                </a:r>
                <a:r>
                  <a:rPr lang="nb-NO" dirty="0" smtClean="0"/>
                  <a:t>an optimum </a:t>
                </a:r>
                <a:r>
                  <a:rPr lang="nb-NO" dirty="0"/>
                  <a:t>LP solution</a:t>
                </a:r>
                <a:r>
                  <a:rPr lang="nb-NO" dirty="0" smtClean="0"/>
                  <a:t>.</a:t>
                </a:r>
                <a:endParaRPr lang="nb-NO" b="1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2751522"/>
              </a:xfrm>
              <a:prstGeom prst="rect">
                <a:avLst/>
              </a:prstGeom>
              <a:blipFill rotWithShape="1">
                <a:blip r:embed="rId2"/>
                <a:stretch>
                  <a:fillRect l="-1852" t="-2882" r="-222" b="-643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87282" y="4912764"/>
                <a:ext cx="48836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Now </a:t>
                </a:r>
                <a:r>
                  <a:rPr lang="nb-NO" sz="2400" dirty="0" smtClean="0">
                    <a:solidFill>
                      <a:srgbClr val="0070C0"/>
                    </a:solidFill>
                  </a:rPr>
                  <a:t>FPT</a:t>
                </a:r>
                <a:r>
                  <a:rPr lang="nb-NO" sz="2400" dirty="0" smtClean="0"/>
                  <a:t> means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f(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2400">
                        <a:solidFill>
                          <a:srgbClr val="C00000"/>
                        </a:solidFill>
                        <a:latin typeface="Cambria Math"/>
                      </a:rPr>
                      <m:t>k</m:t>
                    </m:r>
                    <m:r>
                      <a:rPr lang="nb-NO" sz="240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nb-NO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OPT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24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LP</m:t>
                        </m:r>
                      </m:sub>
                    </m:sSub>
                  </m:oMath>
                </a14:m>
                <a:r>
                  <a:rPr lang="nb-NO" sz="2400" dirty="0" smtClean="0">
                    <a:solidFill>
                      <a:srgbClr val="C00000"/>
                    </a:solidFill>
                  </a:rPr>
                  <a:t>)n</a:t>
                </a:r>
                <a:r>
                  <a:rPr lang="nb-NO" sz="2400" baseline="30000" dirty="0" smtClean="0">
                    <a:solidFill>
                      <a:srgbClr val="C00000"/>
                    </a:solidFill>
                  </a:rPr>
                  <a:t>c</a:t>
                </a:r>
                <a:r>
                  <a:rPr lang="nb-NO" sz="2400" dirty="0" smtClean="0"/>
                  <a:t> time!</a:t>
                </a:r>
                <a:endParaRPr lang="nb-NO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282" y="4912764"/>
                <a:ext cx="488364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998" t="-10526" r="-499" b="-2894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88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Reduction Rule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21398"/>
            <a:ext cx="8229600" cy="2571698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Recall the </a:t>
            </a:r>
            <a:r>
              <a:rPr lang="nb-NO" dirty="0" err="1" smtClean="0">
                <a:solidFill>
                  <a:srgbClr val="0070C0"/>
                </a:solidFill>
              </a:rPr>
              <a:t>reduction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rules</a:t>
            </a:r>
            <a:r>
              <a:rPr lang="nb-NO" dirty="0" smtClean="0"/>
              <a:t> from the </a:t>
            </a:r>
            <a:r>
              <a:rPr lang="nb-NO" dirty="0" smtClean="0">
                <a:solidFill>
                  <a:srgbClr val="0070C0"/>
                </a:solidFill>
              </a:rPr>
              <a:t>kernel</a:t>
            </a:r>
            <a:r>
              <a:rPr lang="nb-NO" dirty="0" smtClean="0"/>
              <a:t> for Vertex Cover:</a:t>
            </a:r>
          </a:p>
          <a:p>
            <a:pPr lvl="1"/>
            <a:r>
              <a:rPr lang="nb-NO" sz="2000" dirty="0"/>
              <a:t>If exists optimal </a:t>
            </a:r>
            <a:r>
              <a:rPr lang="nb-NO" sz="2000" dirty="0">
                <a:solidFill>
                  <a:srgbClr val="C00000"/>
                </a:solidFill>
              </a:rPr>
              <a:t>LP</a:t>
            </a:r>
            <a:r>
              <a:rPr lang="nb-NO" sz="2000" dirty="0"/>
              <a:t> solution that sets </a:t>
            </a:r>
            <a:r>
              <a:rPr lang="nb-NO" sz="2000" dirty="0">
                <a:solidFill>
                  <a:srgbClr val="C00000"/>
                </a:solidFill>
              </a:rPr>
              <a:t>x</a:t>
            </a:r>
            <a:r>
              <a:rPr lang="nb-NO" sz="2000" baseline="-25000" dirty="0">
                <a:solidFill>
                  <a:srgbClr val="C00000"/>
                </a:solidFill>
              </a:rPr>
              <a:t>v</a:t>
            </a:r>
            <a:r>
              <a:rPr lang="nb-NO" sz="2000" dirty="0"/>
              <a:t> to </a:t>
            </a:r>
            <a:r>
              <a:rPr lang="nb-NO" sz="2000" dirty="0">
                <a:solidFill>
                  <a:srgbClr val="C00000"/>
                </a:solidFill>
              </a:rPr>
              <a:t>1</a:t>
            </a:r>
            <a:r>
              <a:rPr lang="nb-NO" sz="2000" dirty="0"/>
              <a:t>, then exists optimal vertex cover that selects </a:t>
            </a:r>
            <a:r>
              <a:rPr lang="nb-NO" sz="2000" dirty="0">
                <a:solidFill>
                  <a:srgbClr val="C00000"/>
                </a:solidFill>
              </a:rPr>
              <a:t>v</a:t>
            </a:r>
            <a:r>
              <a:rPr lang="nb-NO" sz="2000" dirty="0"/>
              <a:t>.</a:t>
            </a:r>
          </a:p>
          <a:p>
            <a:pPr lvl="1"/>
            <a:r>
              <a:rPr lang="nb-NO" sz="2000" dirty="0">
                <a:sym typeface="Wingdings" pitchFamily="2" charset="2"/>
              </a:rPr>
              <a:t>Remove </a:t>
            </a:r>
            <a:r>
              <a:rPr lang="nb-NO" sz="2000" dirty="0">
                <a:solidFill>
                  <a:srgbClr val="C00000"/>
                </a:solidFill>
                <a:sym typeface="Wingdings" pitchFamily="2" charset="2"/>
              </a:rPr>
              <a:t>v</a:t>
            </a:r>
            <a:r>
              <a:rPr lang="nb-NO" sz="2000" dirty="0">
                <a:sym typeface="Wingdings" pitchFamily="2" charset="2"/>
              </a:rPr>
              <a:t> from </a:t>
            </a:r>
            <a:r>
              <a:rPr lang="nb-NO" sz="2000" dirty="0">
                <a:solidFill>
                  <a:srgbClr val="C00000"/>
                </a:solidFill>
                <a:sym typeface="Wingdings" pitchFamily="2" charset="2"/>
              </a:rPr>
              <a:t>G</a:t>
            </a:r>
            <a:r>
              <a:rPr lang="nb-NO" sz="2000" dirty="0">
                <a:sym typeface="Wingdings" pitchFamily="2" charset="2"/>
              </a:rPr>
              <a:t> and decrease </a:t>
            </a:r>
            <a:r>
              <a:rPr lang="nb-NO" sz="2000" dirty="0">
                <a:solidFill>
                  <a:srgbClr val="C00000"/>
                </a:solidFill>
                <a:sym typeface="Wingdings" pitchFamily="2" charset="2"/>
              </a:rPr>
              <a:t>k</a:t>
            </a:r>
            <a:r>
              <a:rPr lang="nb-NO" sz="2000" dirty="0">
                <a:sym typeface="Wingdings" pitchFamily="2" charset="2"/>
              </a:rPr>
              <a:t> by </a:t>
            </a:r>
            <a:r>
              <a:rPr lang="nb-NO" sz="2000" dirty="0" smtClean="0">
                <a:solidFill>
                  <a:srgbClr val="C00000"/>
                </a:solidFill>
                <a:sym typeface="Wingdings" pitchFamily="2" charset="2"/>
              </a:rPr>
              <a:t>1</a:t>
            </a:r>
            <a:r>
              <a:rPr lang="nb-NO" sz="2000" dirty="0" smtClean="0">
                <a:sym typeface="Wingdings" pitchFamily="2" charset="2"/>
              </a:rPr>
              <a:t>.</a:t>
            </a:r>
          </a:p>
          <a:p>
            <a:pPr lvl="1"/>
            <a:r>
              <a:rPr lang="nb-NO" sz="2000" dirty="0" err="1" smtClean="0">
                <a:sym typeface="Wingdings" pitchFamily="2" charset="2"/>
              </a:rPr>
              <a:t>Remove</a:t>
            </a:r>
            <a:r>
              <a:rPr lang="nb-NO" sz="2000" dirty="0" smtClean="0">
                <a:sym typeface="Wingdings" pitchFamily="2" charset="2"/>
              </a:rPr>
              <a:t> </a:t>
            </a:r>
            <a:r>
              <a:rPr lang="nb-NO" sz="2000" dirty="0" err="1" smtClean="0">
                <a:sym typeface="Wingdings" pitchFamily="2" charset="2"/>
              </a:rPr>
              <a:t>vertices</a:t>
            </a:r>
            <a:r>
              <a:rPr lang="nb-NO" sz="2000" dirty="0" smtClean="0">
                <a:sym typeface="Wingdings" pitchFamily="2" charset="2"/>
              </a:rPr>
              <a:t> </a:t>
            </a:r>
            <a:r>
              <a:rPr lang="nb-NO" sz="2000" dirty="0" err="1" smtClean="0">
                <a:sym typeface="Wingdings" pitchFamily="2" charset="2"/>
              </a:rPr>
              <a:t>of</a:t>
            </a:r>
            <a:r>
              <a:rPr lang="nb-NO" sz="2000" dirty="0" smtClean="0">
                <a:sym typeface="Wingdings" pitchFamily="2" charset="2"/>
              </a:rPr>
              <a:t> </a:t>
            </a:r>
            <a:r>
              <a:rPr lang="nb-NO" sz="2000" dirty="0" err="1" smtClean="0">
                <a:sym typeface="Wingdings" pitchFamily="2" charset="2"/>
              </a:rPr>
              <a:t>degree</a:t>
            </a:r>
            <a:r>
              <a:rPr lang="nb-NO" sz="2000" dirty="0" smtClean="0">
                <a:sym typeface="Wingdings" pitchFamily="2" charset="2"/>
              </a:rPr>
              <a:t> </a:t>
            </a:r>
            <a:r>
              <a:rPr lang="nb-NO" sz="2000" dirty="0" smtClean="0">
                <a:solidFill>
                  <a:srgbClr val="C00000"/>
                </a:solidFill>
                <a:sym typeface="Wingdings" pitchFamily="2" charset="2"/>
              </a:rPr>
              <a:t>0</a:t>
            </a:r>
            <a:r>
              <a:rPr lang="nb-NO" sz="2000" dirty="0" smtClean="0">
                <a:sym typeface="Wingdings" pitchFamily="2" charset="2"/>
              </a:rPr>
              <a:t>.</a:t>
            </a:r>
            <a:endParaRPr lang="nb-NO" sz="2000" dirty="0">
              <a:sym typeface="Wingdings" pitchFamily="2" charset="2"/>
            </a:endParaRPr>
          </a:p>
          <a:p>
            <a:pPr marL="0" indent="0">
              <a:buNone/>
            </a:pPr>
            <a:endParaRPr lang="nb-NO" sz="2000" dirty="0">
              <a:sym typeface="Wingdings" pitchFamily="2" charset="2"/>
            </a:endParaRPr>
          </a:p>
          <a:p>
            <a:pPr marL="0" indent="0">
              <a:buNone/>
            </a:pPr>
            <a:endParaRPr lang="nb-NO" sz="20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nb-NO" sz="2000" dirty="0">
              <a:sym typeface="Wingdings" pitchFamily="2" charset="2"/>
            </a:endParaRPr>
          </a:p>
          <a:p>
            <a:pPr marL="457200" lvl="1" indent="0">
              <a:buNone/>
            </a:pPr>
            <a:endParaRPr lang="nb-NO" sz="2000" dirty="0" smtClean="0"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0514" y="4869160"/>
                <a:ext cx="6329938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dirty="0" smtClean="0"/>
                  <a:t>Now the unique </a:t>
                </a:r>
                <a:r>
                  <a:rPr lang="nb-NO" sz="2400" dirty="0" smtClean="0">
                    <a:solidFill>
                      <a:srgbClr val="C00000"/>
                    </a:solidFill>
                  </a:rPr>
                  <a:t>LP </a:t>
                </a:r>
                <a:r>
                  <a:rPr lang="nb-NO" sz="2400" dirty="0" smtClean="0"/>
                  <a:t>optimum sets all vertices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b-NO" sz="2400" dirty="0" smtClean="0"/>
                  <a:t> </a:t>
                </a:r>
                <a:endParaRPr lang="nb-NO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514" y="4869160"/>
                <a:ext cx="6329938" cy="613886"/>
              </a:xfrm>
              <a:prstGeom prst="rect">
                <a:avLst/>
              </a:prstGeom>
              <a:blipFill rotWithShape="1">
                <a:blip r:embed="rId2"/>
                <a:stretch>
                  <a:fillRect l="-1541" b="-11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89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Reduction</a:t>
            </a:r>
            <a:r>
              <a:rPr lang="nb-NO" dirty="0" smtClean="0"/>
              <a:t> </a:t>
            </a:r>
            <a:r>
              <a:rPr lang="nb-NO" dirty="0" err="1" smtClean="0"/>
              <a:t>affects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k-OPT</a:t>
            </a:r>
            <a:r>
              <a:rPr lang="nb-NO" baseline="-25000" dirty="0" smtClean="0">
                <a:solidFill>
                  <a:srgbClr val="C00000"/>
                </a:solidFill>
              </a:rPr>
              <a:t>LP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Reduction rule: If exists optimal LP solution that sets 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  <a:r>
              <a:rPr lang="en-US" baseline="-25000" dirty="0" smtClean="0">
                <a:solidFill>
                  <a:srgbClr val="C00000"/>
                </a:solidFill>
              </a:rPr>
              <a:t>v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Remove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v</a:t>
            </a:r>
            <a:r>
              <a:rPr lang="en-US" dirty="0" smtClean="0">
                <a:sym typeface="Wingdings" panose="05000000000000000000" pitchFamily="2" charset="2"/>
              </a:rPr>
              <a:t> and decrease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k</a:t>
            </a:r>
            <a:r>
              <a:rPr lang="en-US" dirty="0" smtClean="0">
                <a:sym typeface="Wingdings" panose="05000000000000000000" pitchFamily="2" charset="2"/>
              </a:rPr>
              <a:t> by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1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OPT</a:t>
            </a:r>
            <a:r>
              <a:rPr lang="en-US" baseline="-25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LP</a:t>
            </a:r>
            <a:r>
              <a:rPr lang="en-US" dirty="0" smtClean="0">
                <a:sym typeface="Wingdings" panose="05000000000000000000" pitchFamily="2" charset="2"/>
              </a:rPr>
              <a:t> decreases by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exactly</a:t>
            </a:r>
            <a:r>
              <a:rPr lang="en-US" dirty="0" smtClean="0">
                <a:sym typeface="Wingdings" panose="05000000000000000000" pitchFamily="2" charset="2"/>
              </a:rPr>
              <a:t> 1. Why?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reeform 4"/>
          <p:cNvSpPr/>
          <p:nvPr/>
        </p:nvSpPr>
        <p:spPr>
          <a:xfrm>
            <a:off x="3301513" y="3933056"/>
            <a:ext cx="3358719" cy="1725199"/>
          </a:xfrm>
          <a:custGeom>
            <a:avLst/>
            <a:gdLst>
              <a:gd name="connsiteX0" fmla="*/ 3299422 w 3358719"/>
              <a:gd name="connsiteY0" fmla="*/ 843261 h 1725199"/>
              <a:gd name="connsiteX1" fmla="*/ 3102869 w 3358719"/>
              <a:gd name="connsiteY1" fmla="*/ 253601 h 1725199"/>
              <a:gd name="connsiteX2" fmla="*/ 2547392 w 3358719"/>
              <a:gd name="connsiteY2" fmla="*/ 39956 h 1725199"/>
              <a:gd name="connsiteX3" fmla="*/ 2026099 w 3358719"/>
              <a:gd name="connsiteY3" fmla="*/ 14319 h 1725199"/>
              <a:gd name="connsiteX4" fmla="*/ 786958 w 3358719"/>
              <a:gd name="connsiteY4" fmla="*/ 202327 h 1725199"/>
              <a:gd name="connsiteX5" fmla="*/ 410943 w 3358719"/>
              <a:gd name="connsiteY5" fmla="*/ 757803 h 1725199"/>
              <a:gd name="connsiteX6" fmla="*/ 120386 w 3358719"/>
              <a:gd name="connsiteY6" fmla="*/ 971448 h 1725199"/>
              <a:gd name="connsiteX7" fmla="*/ 9291 w 3358719"/>
              <a:gd name="connsiteY7" fmla="*/ 1509833 h 1725199"/>
              <a:gd name="connsiteX8" fmla="*/ 342577 w 3358719"/>
              <a:gd name="connsiteY8" fmla="*/ 1723478 h 1725199"/>
              <a:gd name="connsiteX9" fmla="*/ 547676 w 3358719"/>
              <a:gd name="connsiteY9" fmla="*/ 1595291 h 1725199"/>
              <a:gd name="connsiteX10" fmla="*/ 624588 w 3358719"/>
              <a:gd name="connsiteY10" fmla="*/ 1330371 h 1725199"/>
              <a:gd name="connsiteX11" fmla="*/ 1068970 w 3358719"/>
              <a:gd name="connsiteY11" fmla="*/ 1210730 h 1725199"/>
              <a:gd name="connsiteX12" fmla="*/ 1462076 w 3358719"/>
              <a:gd name="connsiteY12" fmla="*/ 1210730 h 1725199"/>
              <a:gd name="connsiteX13" fmla="*/ 1880820 w 3358719"/>
              <a:gd name="connsiteY13" fmla="*/ 1227822 h 1725199"/>
              <a:gd name="connsiteX14" fmla="*/ 2479026 w 3358719"/>
              <a:gd name="connsiteY14" fmla="*/ 1492742 h 1725199"/>
              <a:gd name="connsiteX15" fmla="*/ 3043048 w 3358719"/>
              <a:gd name="connsiteY15" fmla="*/ 1458558 h 1725199"/>
              <a:gd name="connsiteX16" fmla="*/ 3342151 w 3358719"/>
              <a:gd name="connsiteY16" fmla="*/ 1022723 h 1725199"/>
              <a:gd name="connsiteX17" fmla="*/ 3299422 w 3358719"/>
              <a:gd name="connsiteY17" fmla="*/ 843261 h 172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8719" h="1725199">
                <a:moveTo>
                  <a:pt x="3299422" y="843261"/>
                </a:moveTo>
                <a:cubicBezTo>
                  <a:pt x="3259542" y="715074"/>
                  <a:pt x="3228207" y="387485"/>
                  <a:pt x="3102869" y="253601"/>
                </a:cubicBezTo>
                <a:cubicBezTo>
                  <a:pt x="2977531" y="119717"/>
                  <a:pt x="2726854" y="79836"/>
                  <a:pt x="2547392" y="39956"/>
                </a:cubicBezTo>
                <a:cubicBezTo>
                  <a:pt x="2367930" y="76"/>
                  <a:pt x="2319505" y="-12743"/>
                  <a:pt x="2026099" y="14319"/>
                </a:cubicBezTo>
                <a:cubicBezTo>
                  <a:pt x="1732693" y="41381"/>
                  <a:pt x="1056151" y="78413"/>
                  <a:pt x="786958" y="202327"/>
                </a:cubicBezTo>
                <a:cubicBezTo>
                  <a:pt x="517765" y="326241"/>
                  <a:pt x="522038" y="629616"/>
                  <a:pt x="410943" y="757803"/>
                </a:cubicBezTo>
                <a:cubicBezTo>
                  <a:pt x="299848" y="885990"/>
                  <a:pt x="187328" y="846110"/>
                  <a:pt x="120386" y="971448"/>
                </a:cubicBezTo>
                <a:cubicBezTo>
                  <a:pt x="53444" y="1096786"/>
                  <a:pt x="-27741" y="1384495"/>
                  <a:pt x="9291" y="1509833"/>
                </a:cubicBezTo>
                <a:cubicBezTo>
                  <a:pt x="46323" y="1635171"/>
                  <a:pt x="252846" y="1709235"/>
                  <a:pt x="342577" y="1723478"/>
                </a:cubicBezTo>
                <a:cubicBezTo>
                  <a:pt x="432308" y="1737721"/>
                  <a:pt x="500674" y="1660809"/>
                  <a:pt x="547676" y="1595291"/>
                </a:cubicBezTo>
                <a:cubicBezTo>
                  <a:pt x="594678" y="1529773"/>
                  <a:pt x="537706" y="1394464"/>
                  <a:pt x="624588" y="1330371"/>
                </a:cubicBezTo>
                <a:cubicBezTo>
                  <a:pt x="711470" y="1266278"/>
                  <a:pt x="929389" y="1230670"/>
                  <a:pt x="1068970" y="1210730"/>
                </a:cubicBezTo>
                <a:cubicBezTo>
                  <a:pt x="1208551" y="1190790"/>
                  <a:pt x="1326768" y="1207881"/>
                  <a:pt x="1462076" y="1210730"/>
                </a:cubicBezTo>
                <a:cubicBezTo>
                  <a:pt x="1597384" y="1213579"/>
                  <a:pt x="1711328" y="1180820"/>
                  <a:pt x="1880820" y="1227822"/>
                </a:cubicBezTo>
                <a:cubicBezTo>
                  <a:pt x="2050312" y="1274824"/>
                  <a:pt x="2285321" y="1454286"/>
                  <a:pt x="2479026" y="1492742"/>
                </a:cubicBezTo>
                <a:cubicBezTo>
                  <a:pt x="2672731" y="1531198"/>
                  <a:pt x="2899194" y="1536894"/>
                  <a:pt x="3043048" y="1458558"/>
                </a:cubicBezTo>
                <a:cubicBezTo>
                  <a:pt x="3186902" y="1380222"/>
                  <a:pt x="3300846" y="1120999"/>
                  <a:pt x="3342151" y="1022723"/>
                </a:cubicBezTo>
                <a:cubicBezTo>
                  <a:pt x="3383456" y="924447"/>
                  <a:pt x="3339302" y="971448"/>
                  <a:pt x="3299422" y="84326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18332" y="4444730"/>
            <a:ext cx="457200" cy="75608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18332" y="4597130"/>
            <a:ext cx="609600" cy="60368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618332" y="4749530"/>
            <a:ext cx="762000" cy="45128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438312" y="5020794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v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507357" y="4579764"/>
            <a:ext cx="658027" cy="1068224"/>
          </a:xfrm>
          <a:custGeom>
            <a:avLst/>
            <a:gdLst>
              <a:gd name="connsiteX0" fmla="*/ 0 w 658027"/>
              <a:gd name="connsiteY0" fmla="*/ 0 h 1068224"/>
              <a:gd name="connsiteX1" fmla="*/ 222191 w 658027"/>
              <a:gd name="connsiteY1" fmla="*/ 119641 h 1068224"/>
              <a:gd name="connsiteX2" fmla="*/ 478565 w 658027"/>
              <a:gd name="connsiteY2" fmla="*/ 401652 h 1068224"/>
              <a:gd name="connsiteX3" fmla="*/ 658027 w 658027"/>
              <a:gd name="connsiteY3" fmla="*/ 1068224 h 1068224"/>
              <a:gd name="connsiteX4" fmla="*/ 658027 w 658027"/>
              <a:gd name="connsiteY4" fmla="*/ 1068224 h 106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027" h="1068224">
                <a:moveTo>
                  <a:pt x="0" y="0"/>
                </a:moveTo>
                <a:cubicBezTo>
                  <a:pt x="71215" y="26349"/>
                  <a:pt x="142430" y="52699"/>
                  <a:pt x="222191" y="119641"/>
                </a:cubicBezTo>
                <a:cubicBezTo>
                  <a:pt x="301952" y="186583"/>
                  <a:pt x="405926" y="243555"/>
                  <a:pt x="478565" y="401652"/>
                </a:cubicBezTo>
                <a:cubicBezTo>
                  <a:pt x="551204" y="559749"/>
                  <a:pt x="658027" y="1068224"/>
                  <a:pt x="658027" y="1068224"/>
                </a:cubicBezTo>
                <a:lnTo>
                  <a:pt x="658027" y="1068224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/>
          <p:cNvSpPr txBox="1"/>
          <p:nvPr/>
        </p:nvSpPr>
        <p:spPr>
          <a:xfrm>
            <a:off x="4380332" y="4256598"/>
            <a:ext cx="2096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>
                <a:solidFill>
                  <a:schemeClr val="bg1"/>
                </a:solidFill>
              </a:rPr>
              <a:t>Feasible</a:t>
            </a:r>
            <a:r>
              <a:rPr lang="nb-NO" dirty="0" smtClean="0">
                <a:solidFill>
                  <a:schemeClr val="bg1"/>
                </a:solidFill>
              </a:rPr>
              <a:t> LP Solution 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to G\u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6224" y="50207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</a:t>
            </a:r>
            <a:endParaRPr lang="nb-NO" dirty="0"/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>
            <a:off x="2947910" y="5205460"/>
            <a:ext cx="49040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1113" y="5733256"/>
            <a:ext cx="3887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k-OPT</a:t>
            </a:r>
            <a:r>
              <a:rPr lang="nb-NO" sz="3200" baseline="-25000" dirty="0" smtClean="0">
                <a:solidFill>
                  <a:srgbClr val="C00000"/>
                </a:solidFill>
              </a:rPr>
              <a:t>LP </a:t>
            </a:r>
            <a:r>
              <a:rPr lang="nb-NO" sz="3200" baseline="-25000" dirty="0" smtClean="0"/>
              <a:t> </a:t>
            </a:r>
            <a:r>
              <a:rPr lang="nb-NO" sz="3200" dirty="0" smtClean="0"/>
              <a:t>is </a:t>
            </a:r>
            <a:r>
              <a:rPr lang="nb-NO" sz="3200" dirty="0" err="1" smtClean="0"/>
              <a:t>unchanged</a:t>
            </a:r>
            <a:r>
              <a:rPr lang="nb-NO" sz="3200" dirty="0" smtClean="0"/>
              <a:t>!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64049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17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Branching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651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Pick an edge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uv</a:t>
                </a:r>
                <a:r>
                  <a:rPr lang="nb-NO" dirty="0" smtClean="0"/>
                  <a:t>. Solve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(G\u, k-1)</a:t>
                </a:r>
                <a:r>
                  <a:rPr lang="nb-NO" dirty="0" smtClean="0"/>
                  <a:t> and </a:t>
                </a:r>
                <a:r>
                  <a:rPr lang="nb-NO" dirty="0">
                    <a:solidFill>
                      <a:srgbClr val="C00000"/>
                    </a:solidFill>
                  </a:rPr>
                  <a:t>(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G\v, k-1)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LP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\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u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) &gt; 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LP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) – 1</m:t>
                    </m:r>
                  </m:oMath>
                </a14:m>
                <a:r>
                  <a:rPr lang="nb-NO" dirty="0" smtClean="0"/>
                  <a:t> since otherwise there is an optimal LP solution for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dirty="0" smtClean="0"/>
                  <a:t> that sets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u</a:t>
                </a:r>
                <a:r>
                  <a:rPr lang="nb-NO" dirty="0" smtClean="0"/>
                  <a:t> to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LP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\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u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) </m:t>
                    </m:r>
                    <m:r>
                      <a:rPr lang="nb-NO" i="1" dirty="0" smtClean="0">
                        <a:latin typeface="Cambria Math"/>
                      </a:rPr>
                      <m:t>≥</m:t>
                    </m:r>
                    <m:r>
                      <m:rPr>
                        <m:nor/>
                      </m:rPr>
                      <a:rPr lang="nb-NO" dirty="0"/>
                      <m:t> 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LP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b="0" i="0" dirty="0" smtClean="0">
                        <a:solidFill>
                          <a:srgbClr val="C00000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nb-NO" b="0" i="0" dirty="0" smtClean="0">
                        <a:solidFill>
                          <a:srgbClr val="C00000"/>
                        </a:solidFill>
                      </a:rPr>
                      <m:t>) − </m:t>
                    </m:r>
                    <m:f>
                      <m:fPr>
                        <m:ctrlPr>
                          <a:rPr lang="nb-NO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nb-NO" b="0" i="0" dirty="0" smtClean="0"/>
                      <m:t> </m:t>
                    </m:r>
                  </m:oMath>
                </a14:m>
                <a:endParaRPr lang="nb-NO" b="0" dirty="0" smtClean="0"/>
              </a:p>
              <a:p>
                <a:pPr marL="0" indent="0">
                  <a:buNone/>
                </a:pP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65104"/>
              </a:xfrm>
              <a:blipFill rotWithShape="1">
                <a:blip r:embed="rId2"/>
                <a:stretch>
                  <a:fillRect l="-1852" t="-173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8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Branching - Analysis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70100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nb-NO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OPT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LP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>
                    <a:solidFill>
                      <a:srgbClr val="C00000"/>
                    </a:solidFill>
                  </a:rPr>
                  <a:t>–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</a:t>
                </a:r>
                <a:r>
                  <a:rPr lang="nb-NO" dirty="0"/>
                  <a:t>drops by </a:t>
                </a:r>
                <a:r>
                  <a:rPr lang="nb-NO" dirty="0">
                    <a:solidFill>
                      <a:srgbClr val="C00000"/>
                    </a:solidFill>
                  </a:rPr>
                  <a:t>½</a:t>
                </a:r>
                <a:r>
                  <a:rPr lang="nb-NO" dirty="0"/>
                  <a:t> ... in both branches</a:t>
                </a:r>
                <a:r>
                  <a:rPr lang="nb-NO" dirty="0" smtClean="0"/>
                  <a:t>!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𝜇</m:t>
                        </m:r>
                      </m:e>
                    </m:d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≤2</m:t>
                    </m:r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𝜇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Total </a:t>
                </a:r>
                <a:r>
                  <a:rPr lang="nb-NO" dirty="0"/>
                  <a:t>time</a:t>
                </a:r>
                <a:r>
                  <a:rPr lang="nb-NO" dirty="0" smtClean="0"/>
                  <a:t>: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4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k-OPT</a:t>
                </a:r>
                <a:r>
                  <a:rPr lang="nb-NO" sz="2400" baseline="25000" dirty="0" smtClean="0">
                    <a:solidFill>
                      <a:srgbClr val="C00000"/>
                    </a:solidFill>
                  </a:rPr>
                  <a:t>LP</a:t>
                </a:r>
                <a:r>
                  <a:rPr lang="nb-NO" sz="2000" baseline="20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n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O(1)</a:t>
                </a:r>
                <a:endParaRPr lang="nb-NO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701008"/>
              </a:xfrm>
              <a:blipFill rotWithShape="1">
                <a:blip r:embed="rId2"/>
                <a:stretch>
                  <a:fillRect l="-1852" b="-16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5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Linear Programming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257"/>
            <a:ext cx="8229600" cy="3124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n </a:t>
            </a:r>
            <a:r>
              <a:rPr lang="nb-NO" dirty="0" smtClean="0">
                <a:solidFill>
                  <a:srgbClr val="0070C0"/>
                </a:solidFill>
              </a:rPr>
              <a:t>real-</a:t>
            </a:r>
            <a:r>
              <a:rPr lang="nb-NO" dirty="0" err="1" smtClean="0">
                <a:solidFill>
                  <a:srgbClr val="0070C0"/>
                </a:solidFill>
              </a:rPr>
              <a:t>valued</a:t>
            </a:r>
            <a:r>
              <a:rPr lang="nb-NO" dirty="0" smtClean="0"/>
              <a:t> variables, </a:t>
            </a:r>
            <a:r>
              <a:rPr lang="nb-NO" dirty="0" smtClean="0">
                <a:solidFill>
                  <a:srgbClr val="C00000"/>
                </a:solidFill>
              </a:rPr>
              <a:t>x</a:t>
            </a:r>
            <a:r>
              <a:rPr lang="nb-NO" baseline="-25000" dirty="0" smtClean="0">
                <a:solidFill>
                  <a:srgbClr val="C00000"/>
                </a:solidFill>
              </a:rPr>
              <a:t>1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x</a:t>
            </a:r>
            <a:r>
              <a:rPr lang="nb-NO" baseline="-25000" dirty="0" smtClean="0">
                <a:solidFill>
                  <a:srgbClr val="C00000"/>
                </a:solidFill>
              </a:rPr>
              <a:t>2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… </a:t>
            </a:r>
            <a:r>
              <a:rPr lang="nb-NO" dirty="0" smtClean="0"/>
              <a:t>, </a:t>
            </a:r>
            <a:r>
              <a:rPr lang="nb-NO" dirty="0" err="1" smtClean="0">
                <a:solidFill>
                  <a:srgbClr val="C00000"/>
                </a:solidFill>
              </a:rPr>
              <a:t>x</a:t>
            </a:r>
            <a:r>
              <a:rPr lang="nb-NO" baseline="-25000" dirty="0" err="1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Linear </a:t>
            </a:r>
            <a:r>
              <a:rPr lang="nb-NO" dirty="0" err="1" smtClean="0">
                <a:solidFill>
                  <a:srgbClr val="FF0000"/>
                </a:solidFill>
              </a:rPr>
              <a:t>objective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function</a:t>
            </a:r>
            <a:r>
              <a:rPr lang="nb-NO" dirty="0" smtClean="0"/>
              <a:t>.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Linear </a:t>
            </a:r>
            <a:r>
              <a:rPr lang="nb-NO" dirty="0" smtClean="0">
                <a:solidFill>
                  <a:srgbClr val="7030A0"/>
                </a:solidFill>
              </a:rPr>
              <a:t>(in)</a:t>
            </a:r>
            <a:r>
              <a:rPr lang="nb-NO" dirty="0" err="1" smtClean="0">
                <a:solidFill>
                  <a:srgbClr val="7030A0"/>
                </a:solidFill>
              </a:rPr>
              <a:t>equality</a:t>
            </a:r>
            <a:r>
              <a:rPr lang="nb-NO" dirty="0" smtClean="0"/>
              <a:t> </a:t>
            </a:r>
            <a:r>
              <a:rPr lang="nb-NO" dirty="0" err="1" smtClean="0"/>
              <a:t>constraints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Solvable in </a:t>
            </a:r>
            <a:r>
              <a:rPr lang="nb-NO" dirty="0" smtClean="0">
                <a:solidFill>
                  <a:srgbClr val="0070C0"/>
                </a:solidFill>
              </a:rPr>
              <a:t>polynomial time</a:t>
            </a:r>
            <a:r>
              <a:rPr lang="nb-NO" dirty="0" smtClean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1720" y="2348880"/>
                <a:ext cx="4801314" cy="30469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  <a:effectLst>
                <a:outerShdw blurRad="190500" sx="104000" sy="104000" algn="ctr" rotWithShape="0">
                  <a:prstClr val="black">
                    <a:alpha val="74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nb-NO" sz="3200" dirty="0" smtClean="0"/>
                  <a:t>	</a:t>
                </a:r>
              </a:p>
              <a:p>
                <a:r>
                  <a:rPr lang="nb-NO" sz="3200" dirty="0"/>
                  <a:t>	</a:t>
                </a:r>
                <a:r>
                  <a:rPr lang="nb-NO" sz="3200" dirty="0" err="1" smtClean="0"/>
                  <a:t>Maximize</a:t>
                </a:r>
                <a:r>
                  <a:rPr lang="nb-NO" sz="3200" dirty="0" smtClean="0"/>
                  <a:t>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x + y</a:t>
                </a:r>
                <a:endParaRPr lang="nb-NO" sz="3200" dirty="0">
                  <a:solidFill>
                    <a:srgbClr val="C00000"/>
                  </a:solidFill>
                </a:endParaRPr>
              </a:p>
              <a:p>
                <a:r>
                  <a:rPr lang="nb-NO" sz="3200" dirty="0" smtClean="0">
                    <a:solidFill>
                      <a:srgbClr val="C00000"/>
                    </a:solidFill>
                  </a:rPr>
                  <a:t>	3x + 2y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≤20</m:t>
                    </m:r>
                  </m:oMath>
                </a14:m>
                <a:r>
                  <a:rPr lang="nb-NO" sz="3200" b="0" dirty="0" smtClean="0">
                    <a:solidFill>
                      <a:srgbClr val="C00000"/>
                    </a:solidFill>
                  </a:rPr>
                  <a:t>		</a:t>
                </a:r>
              </a:p>
              <a:p>
                <a:r>
                  <a:rPr lang="nb-NO" sz="3200" dirty="0" smtClean="0">
                    <a:solidFill>
                      <a:srgbClr val="C00000"/>
                    </a:solidFill>
                  </a:rPr>
                  <a:t>	y – x = 8		</a:t>
                </a:r>
                <a:br>
                  <a:rPr lang="nb-NO" sz="3200" dirty="0" smtClean="0">
                    <a:solidFill>
                      <a:srgbClr val="C00000"/>
                    </a:solidFill>
                  </a:rPr>
                </a:br>
                <a:r>
                  <a:rPr lang="nb-NO" sz="3200" dirty="0" smtClean="0">
                    <a:solidFill>
                      <a:srgbClr val="C00000"/>
                    </a:solidFill>
                  </a:rPr>
                  <a:t>	0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sz="3200" dirty="0" err="1" smtClean="0">
                    <a:solidFill>
                      <a:srgbClr val="C00000"/>
                    </a:solidFill>
                  </a:rPr>
                  <a:t>x,y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3200" dirty="0" smtClean="0">
                    <a:solidFill>
                      <a:srgbClr val="C00000"/>
                    </a:solidFill>
                  </a:rPr>
                  <a:t> 10</a:t>
                </a:r>
              </a:p>
              <a:p>
                <a:r>
                  <a:rPr lang="nb-NO" sz="3200" dirty="0" smtClean="0"/>
                  <a:t>	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348880"/>
                <a:ext cx="4801314" cy="30469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  <a:effectLst>
                <a:outerShdw blurRad="190500" sx="104000" sy="104000" algn="ctr" rotWithShape="0">
                  <a:prstClr val="black">
                    <a:alpha val="74000"/>
                  </a:prstClr>
                </a:outerShdw>
              </a:effec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6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Vertex</a:t>
            </a:r>
            <a:r>
              <a:rPr lang="nb-NO" dirty="0" smtClean="0"/>
              <a:t> Cover </a:t>
            </a:r>
            <a:r>
              <a:rPr lang="nb-NO" dirty="0" err="1" smtClean="0"/>
              <a:t>recap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0448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Using </a:t>
                </a:r>
                <a:r>
                  <a:rPr lang="nb-NO" dirty="0" err="1" smtClean="0"/>
                  <a:t>LP’s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can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get</a:t>
                </a:r>
                <a:r>
                  <a:rPr lang="nb-NO" dirty="0" smtClean="0"/>
                  <a:t> </a:t>
                </a:r>
              </a:p>
              <a:p>
                <a:pPr>
                  <a:buFontTx/>
                  <a:buChar char="-"/>
                </a:pPr>
                <a:r>
                  <a:rPr lang="nb-NO" dirty="0" smtClean="0"/>
                  <a:t>a </a:t>
                </a:r>
                <a:r>
                  <a:rPr lang="nb-NO" dirty="0" err="1" smtClean="0"/>
                  <a:t>kernel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with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2k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vertices</a:t>
                </a:r>
                <a:r>
                  <a:rPr lang="nb-NO" dirty="0" smtClean="0"/>
                  <a:t>,</a:t>
                </a:r>
                <a:endParaRPr lang="nb-NO" dirty="0"/>
              </a:p>
              <a:p>
                <a:pPr>
                  <a:buFontTx/>
                  <a:buChar char="-"/>
                </a:pPr>
                <a:r>
                  <a:rPr lang="nb-NO" dirty="0" smtClean="0"/>
                  <a:t>an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runs in time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4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k-OPT</a:t>
                </a:r>
                <a:r>
                  <a:rPr lang="nb-NO" sz="2400" baseline="25000" dirty="0" smtClean="0">
                    <a:solidFill>
                      <a:srgbClr val="C00000"/>
                    </a:solidFill>
                  </a:rPr>
                  <a:t>LP</a:t>
                </a:r>
                <a:r>
                  <a:rPr lang="nb-NO" sz="2000" baseline="20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n</a:t>
                </a:r>
                <a:r>
                  <a:rPr lang="nb-NO" baseline="30000" dirty="0" err="1" smtClean="0">
                    <a:solidFill>
                      <a:srgbClr val="C00000"/>
                    </a:solidFill>
                  </a:rPr>
                  <a:t>O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(1)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044824"/>
              </a:xfrm>
              <a:blipFill rotWithShape="1">
                <a:blip r:embed="rId2"/>
                <a:stretch>
                  <a:fillRect l="-1926" t="-388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71836" y="4581128"/>
            <a:ext cx="4976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Is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useful</a:t>
            </a:r>
            <a:r>
              <a:rPr lang="nb-NO" dirty="0" smtClean="0"/>
              <a:t>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compared</a:t>
            </a:r>
            <a:r>
              <a:rPr lang="nb-NO" dirty="0" smtClean="0"/>
              <a:t> to a </a:t>
            </a:r>
            <a:r>
              <a:rPr lang="nb-NO" dirty="0" smtClean="0">
                <a:solidFill>
                  <a:srgbClr val="C00000"/>
                </a:solidFill>
              </a:rPr>
              <a:t>1.38</a:t>
            </a:r>
            <a:r>
              <a:rPr lang="nb-NO" baseline="30000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</a:t>
            </a:r>
            <a:r>
              <a:rPr lang="nb-NO" dirty="0" err="1" smtClean="0"/>
              <a:t>algorithm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710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Almost 2-SAT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7544" y="2147372"/>
                <a:ext cx="792088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b-NO" sz="3200" b="1" dirty="0" smtClean="0">
                    <a:solidFill>
                      <a:srgbClr val="002060"/>
                    </a:solidFill>
                  </a:rPr>
                  <a:t>In:</a:t>
                </a:r>
                <a:r>
                  <a:rPr lang="nb-NO" sz="3200" dirty="0"/>
                  <a:t>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2</a:t>
                </a:r>
                <a:r>
                  <a:rPr lang="nb-NO" sz="3200" dirty="0" smtClean="0"/>
                  <a:t>-</a:t>
                </a:r>
                <a:r>
                  <a:rPr lang="nb-NO" sz="3200" dirty="0" smtClean="0">
                    <a:solidFill>
                      <a:srgbClr val="002060"/>
                    </a:solidFill>
                  </a:rPr>
                  <a:t>SAT</a:t>
                </a:r>
                <a:r>
                  <a:rPr lang="nb-NO" sz="3200" dirty="0" smtClean="0"/>
                  <a:t> formula</a:t>
                </a:r>
                <a14:m>
                  <m:oMath xmlns:m="http://schemas.openxmlformats.org/officeDocument/2006/math">
                    <m:r>
                      <a:rPr lang="nb-NO" sz="3200" b="0" i="0" smtClean="0">
                        <a:latin typeface="Cambria Math"/>
                      </a:rPr>
                      <m:t> </m:t>
                    </m:r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sz="3200" dirty="0" smtClean="0"/>
                  <a:t>, integer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</a:t>
                </a:r>
                <a:endParaRPr lang="nb-NO" sz="3200" dirty="0">
                  <a:solidFill>
                    <a:srgbClr val="C00000"/>
                  </a:solidFill>
                </a:endParaRPr>
              </a:p>
              <a:p>
                <a:r>
                  <a:rPr lang="nb-NO" sz="3200" b="1" dirty="0">
                    <a:solidFill>
                      <a:srgbClr val="002060"/>
                    </a:solidFill>
                  </a:rPr>
                  <a:t>Question</a:t>
                </a:r>
                <a:r>
                  <a:rPr lang="nb-NO" sz="3200" b="1" dirty="0" smtClean="0">
                    <a:solidFill>
                      <a:srgbClr val="002060"/>
                    </a:solidFill>
                  </a:rPr>
                  <a:t>: </a:t>
                </a:r>
                <a:r>
                  <a:rPr lang="nb-NO" sz="3200" dirty="0" smtClean="0"/>
                  <a:t>Can </a:t>
                </a:r>
                <a:r>
                  <a:rPr lang="nb-NO" sz="3200" dirty="0" err="1" smtClean="0"/>
                  <a:t>we</a:t>
                </a:r>
                <a:r>
                  <a:rPr lang="nb-NO" sz="3200" dirty="0" smtClean="0"/>
                  <a:t> </a:t>
                </a:r>
                <a:r>
                  <a:rPr lang="nb-NO" sz="3200" dirty="0" err="1" smtClean="0"/>
                  <a:t>remove</a:t>
                </a:r>
                <a:r>
                  <a:rPr lang="nb-NO" sz="3200" baseline="30000" dirty="0" smtClean="0">
                    <a:solidFill>
                      <a:srgbClr val="FF0000"/>
                    </a:solidFill>
                  </a:rPr>
                  <a:t>*</a:t>
                </a:r>
                <a:r>
                  <a:rPr lang="nb-NO" sz="3200" dirty="0" smtClean="0"/>
                  <a:t>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sz="3200" dirty="0" smtClean="0"/>
                  <a:t> variables from </a:t>
                </a:r>
                <a14:m>
                  <m:oMath xmlns:m="http://schemas.openxmlformats.org/officeDocument/2006/math"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𝜓</m:t>
                    </m:r>
                  </m:oMath>
                </a14:m>
                <a:r>
                  <a:rPr lang="nb-NO" sz="3200" dirty="0" smtClean="0"/>
                  <a:t> and make it satisfiable?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147372"/>
                <a:ext cx="792088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2002" t="-4651" b="-1162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79712" y="4221088"/>
            <a:ext cx="5032660" cy="400110"/>
          </a:xfrm>
          <a:prstGeom prst="rect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  <a:effectLst>
            <a:outerShdw blurRad="317500" sx="102000" sy="102000" algn="ctr" rotWithShape="0">
              <a:prstClr val="black">
                <a:alpha val="7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sz="2000" baseline="30000" dirty="0" smtClean="0">
                <a:solidFill>
                  <a:srgbClr val="FF0000"/>
                </a:solidFill>
              </a:rPr>
              <a:t>  *</a:t>
            </a:r>
            <a:r>
              <a:rPr lang="nb-NO" sz="2000" dirty="0" err="1" smtClean="0"/>
              <a:t>Remove</a:t>
            </a:r>
            <a:r>
              <a:rPr lang="nb-NO" sz="2000" dirty="0" smtClean="0"/>
              <a:t> all </a:t>
            </a:r>
            <a:r>
              <a:rPr lang="nb-NO" sz="2000" dirty="0" err="1" smtClean="0"/>
              <a:t>clauses</a:t>
            </a:r>
            <a:r>
              <a:rPr lang="nb-NO" sz="2000" dirty="0" smtClean="0"/>
              <a:t> </a:t>
            </a:r>
            <a:r>
              <a:rPr lang="nb-NO" sz="2000" dirty="0" err="1" smtClean="0"/>
              <a:t>that</a:t>
            </a:r>
            <a:r>
              <a:rPr lang="nb-NO" sz="2000" dirty="0" smtClean="0"/>
              <a:t> </a:t>
            </a:r>
            <a:r>
              <a:rPr lang="nb-NO" sz="2000" dirty="0" err="1" smtClean="0"/>
              <a:t>contain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variable 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883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Odd </a:t>
            </a:r>
            <a:r>
              <a:rPr lang="nb-NO" dirty="0" err="1" smtClean="0"/>
              <a:t>Cycle</a:t>
            </a:r>
            <a:r>
              <a:rPr lang="nb-NO" dirty="0" smtClean="0"/>
              <a:t> Transversal (OCT)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7544" y="2507412"/>
                <a:ext cx="792088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b-NO" sz="3200" b="1" dirty="0">
                    <a:solidFill>
                      <a:srgbClr val="002060"/>
                    </a:solidFill>
                  </a:rPr>
                  <a:t>In:</a:t>
                </a:r>
                <a:r>
                  <a:rPr lang="nb-NO" sz="3200" dirty="0"/>
                  <a:t> </a:t>
                </a:r>
                <a:r>
                  <a:rPr lang="nb-NO" sz="3200" dirty="0">
                    <a:solidFill>
                      <a:srgbClr val="C00000"/>
                    </a:solidFill>
                  </a:rPr>
                  <a:t>G</a:t>
                </a:r>
                <a:r>
                  <a:rPr lang="nb-NO" sz="3200" dirty="0"/>
                  <a:t>,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</a:t>
                </a:r>
                <a:endParaRPr lang="nb-NO" sz="3200" dirty="0">
                  <a:solidFill>
                    <a:srgbClr val="C00000"/>
                  </a:solidFill>
                </a:endParaRPr>
              </a:p>
              <a:p>
                <a:r>
                  <a:rPr lang="nb-NO" sz="3200" b="1" dirty="0">
                    <a:solidFill>
                      <a:srgbClr val="002060"/>
                    </a:solidFill>
                  </a:rPr>
                  <a:t>Question:</a:t>
                </a:r>
                <a:r>
                  <a:rPr lang="nb-NO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∃</m:t>
                    </m:r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nb-NO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b-NO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nb-NO" sz="3200" i="1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nb-NO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b-NO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nor/>
                      </m:rPr>
                      <a:rPr lang="nb-NO" sz="3200" b="0" i="0" dirty="0" smtClean="0">
                        <a:solidFill>
                          <a:srgbClr val="C00000"/>
                        </a:solidFill>
                      </a:rPr>
                      <m:t>k</m:t>
                    </m:r>
                  </m:oMath>
                </a14:m>
                <a:r>
                  <a:rPr lang="nb-NO" sz="3200" dirty="0"/>
                  <a:t> such that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G\S</a:t>
                </a:r>
                <a:r>
                  <a:rPr lang="nb-NO" sz="3200" dirty="0" smtClean="0"/>
                  <a:t> is bipartite?</a:t>
                </a:r>
                <a:endParaRPr lang="nb-NO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07412"/>
                <a:ext cx="792088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2002" t="-5039" r="-1617" b="-1162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79712" y="4737338"/>
            <a:ext cx="5099345" cy="707886"/>
          </a:xfrm>
          <a:prstGeom prst="rect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  <a:effectLst>
            <a:outerShdw blurRad="317500" sx="102000" sy="102000" algn="ctr" rotWithShape="0">
              <a:prstClr val="black">
                <a:alpha val="7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sz="2000" dirty="0" smtClean="0"/>
              <a:t>Will </a:t>
            </a:r>
            <a:r>
              <a:rPr lang="nb-NO" sz="2000" dirty="0" err="1" smtClean="0"/>
              <a:t>give</a:t>
            </a:r>
            <a:r>
              <a:rPr lang="nb-NO" sz="2000" dirty="0" smtClean="0"/>
              <a:t> </a:t>
            </a:r>
            <a:r>
              <a:rPr lang="nb-NO" sz="2000" dirty="0" err="1" smtClean="0">
                <a:solidFill>
                  <a:srgbClr val="C00000"/>
                </a:solidFill>
              </a:rPr>
              <a:t>algorithms</a:t>
            </a:r>
            <a:r>
              <a:rPr lang="nb-NO" sz="2000" dirty="0" smtClean="0">
                <a:solidFill>
                  <a:srgbClr val="C00000"/>
                </a:solidFill>
              </a:rPr>
              <a:t> </a:t>
            </a:r>
            <a:r>
              <a:rPr lang="nb-NO" sz="2000" dirty="0" smtClean="0"/>
              <a:t>for </a:t>
            </a:r>
            <a:r>
              <a:rPr lang="nb-NO" sz="2000" dirty="0" err="1" smtClean="0">
                <a:solidFill>
                  <a:srgbClr val="7030A0"/>
                </a:solidFill>
              </a:rPr>
              <a:t>Almost</a:t>
            </a:r>
            <a:r>
              <a:rPr lang="nb-NO" sz="2000" dirty="0" smtClean="0">
                <a:solidFill>
                  <a:srgbClr val="7030A0"/>
                </a:solidFill>
              </a:rPr>
              <a:t> 2-SAT</a:t>
            </a:r>
            <a:r>
              <a:rPr lang="nb-NO" sz="2000" dirty="0" smtClean="0"/>
              <a:t> and </a:t>
            </a:r>
            <a:r>
              <a:rPr lang="nb-NO" sz="2000" dirty="0" smtClean="0">
                <a:solidFill>
                  <a:srgbClr val="7030A0"/>
                </a:solidFill>
              </a:rPr>
              <a:t>OCT</a:t>
            </a:r>
            <a:r>
              <a:rPr lang="nb-NO" sz="2000" dirty="0" smtClean="0"/>
              <a:t>,</a:t>
            </a:r>
          </a:p>
          <a:p>
            <a:r>
              <a:rPr lang="nb-NO" sz="2000" dirty="0" err="1" smtClean="0"/>
              <a:t>using</a:t>
            </a:r>
            <a:r>
              <a:rPr lang="nb-NO" sz="2000" dirty="0" smtClean="0"/>
              <a:t> </a:t>
            </a:r>
            <a:r>
              <a:rPr lang="nb-NO" sz="2000" dirty="0" smtClean="0">
                <a:solidFill>
                  <a:srgbClr val="FF0000"/>
                </a:solidFill>
              </a:rPr>
              <a:t>FPT-</a:t>
            </a:r>
            <a:r>
              <a:rPr lang="nb-NO" sz="2000" dirty="0" err="1" smtClean="0">
                <a:solidFill>
                  <a:srgbClr val="FF0000"/>
                </a:solidFill>
              </a:rPr>
              <a:t>reductions</a:t>
            </a:r>
            <a:r>
              <a:rPr lang="nb-NO" sz="2000" dirty="0" smtClean="0"/>
              <a:t> to </a:t>
            </a:r>
            <a:r>
              <a:rPr lang="nb-NO" sz="2000" dirty="0" err="1" smtClean="0">
                <a:solidFill>
                  <a:srgbClr val="C00000"/>
                </a:solidFill>
              </a:rPr>
              <a:t>Vertex</a:t>
            </a:r>
            <a:r>
              <a:rPr lang="nb-NO" sz="2000" dirty="0" smtClean="0">
                <a:solidFill>
                  <a:srgbClr val="C00000"/>
                </a:solidFill>
              </a:rPr>
              <a:t> Cover </a:t>
            </a:r>
            <a:r>
              <a:rPr lang="nb-NO" sz="2000" dirty="0" err="1" smtClean="0">
                <a:solidFill>
                  <a:srgbClr val="C00000"/>
                </a:solidFill>
              </a:rPr>
              <a:t>above</a:t>
            </a:r>
            <a:r>
              <a:rPr lang="nb-NO" sz="2000" dirty="0" smtClean="0">
                <a:solidFill>
                  <a:srgbClr val="C00000"/>
                </a:solidFill>
              </a:rPr>
              <a:t> LP</a:t>
            </a:r>
            <a:r>
              <a:rPr lang="nb-NO" sz="2000" dirty="0" smtClean="0"/>
              <a:t>!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8631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Odd Cycle Transversal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>
                <a:sym typeface="Wingdings" pitchFamily="2" charset="2"/>
              </a:rPr>
              <a:t> </a:t>
            </a:r>
            <a:r>
              <a:rPr lang="nb-NO" dirty="0" smtClean="0">
                <a:solidFill>
                  <a:srgbClr val="002060"/>
                </a:solidFill>
                <a:sym typeface="Wingdings" pitchFamily="2" charset="2"/>
              </a:rPr>
              <a:t>Almost 2-Sat</a:t>
            </a:r>
            <a:endParaRPr lang="nb-NO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7584" y="2636912"/>
            <a:ext cx="2736243" cy="2130700"/>
            <a:chOff x="827584" y="2636912"/>
            <a:chExt cx="2736243" cy="2130700"/>
          </a:xfrm>
        </p:grpSpPr>
        <p:sp>
          <p:nvSpPr>
            <p:cNvPr id="4" name="Oval 3"/>
            <p:cNvSpPr/>
            <p:nvPr/>
          </p:nvSpPr>
          <p:spPr>
            <a:xfrm>
              <a:off x="827584" y="2636912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x</a:t>
              </a:r>
              <a:endParaRPr lang="nb-NO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915755" y="2636912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835696" y="411954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z</a:t>
              </a:r>
              <a:endParaRPr lang="nb-NO" dirty="0"/>
            </a:p>
          </p:txBody>
        </p:sp>
        <p:cxnSp>
          <p:nvCxnSpPr>
            <p:cNvPr id="8" name="Straight Connector 7"/>
            <p:cNvCxnSpPr>
              <a:stCxn id="4" idx="6"/>
              <a:endCxn id="5" idx="2"/>
            </p:cNvCxnSpPr>
            <p:nvPr/>
          </p:nvCxnSpPr>
          <p:spPr>
            <a:xfrm>
              <a:off x="1475656" y="2960948"/>
              <a:ext cx="144009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" idx="5"/>
              <a:endCxn id="6" idx="1"/>
            </p:cNvCxnSpPr>
            <p:nvPr/>
          </p:nvCxnSpPr>
          <p:spPr>
            <a:xfrm>
              <a:off x="1380748" y="3190076"/>
              <a:ext cx="549856" cy="102437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5" idx="3"/>
              <a:endCxn id="6" idx="7"/>
            </p:cNvCxnSpPr>
            <p:nvPr/>
          </p:nvCxnSpPr>
          <p:spPr>
            <a:xfrm flipH="1">
              <a:off x="2388860" y="3190076"/>
              <a:ext cx="621803" cy="102437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444007" y="2636912"/>
            <a:ext cx="4010178" cy="3240360"/>
            <a:chOff x="4444007" y="2636912"/>
            <a:chExt cx="4010178" cy="3240360"/>
          </a:xfrm>
        </p:grpSpPr>
        <p:sp>
          <p:nvSpPr>
            <p:cNvPr id="15" name="Oval 14"/>
            <p:cNvSpPr/>
            <p:nvPr/>
          </p:nvSpPr>
          <p:spPr>
            <a:xfrm>
              <a:off x="4444007" y="2636912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x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7806113" y="2636912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y</a:t>
              </a:r>
              <a:endParaRPr lang="nb-NO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034488" y="5229200"/>
              <a:ext cx="648072" cy="6480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z</a:t>
              </a:r>
              <a:endParaRPr lang="nb-NO" dirty="0"/>
            </a:p>
          </p:txBody>
        </p:sp>
      </p:grpSp>
      <p:cxnSp>
        <p:nvCxnSpPr>
          <p:cNvPr id="19" name="Straight Connector 18"/>
          <p:cNvCxnSpPr>
            <a:stCxn id="15" idx="5"/>
            <a:endCxn id="17" idx="1"/>
          </p:cNvCxnSpPr>
          <p:nvPr/>
        </p:nvCxnSpPr>
        <p:spPr>
          <a:xfrm>
            <a:off x="4997171" y="3190076"/>
            <a:ext cx="1132225" cy="21340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3"/>
            <a:endCxn id="17" idx="7"/>
          </p:cNvCxnSpPr>
          <p:nvPr/>
        </p:nvCxnSpPr>
        <p:spPr>
          <a:xfrm flipH="1">
            <a:off x="6587652" y="3190076"/>
            <a:ext cx="1313369" cy="21340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40152" y="1959223"/>
                <a:ext cx="11503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/>
                        </a:rPr>
                        <m:t>𝑥</m:t>
                      </m:r>
                      <m:r>
                        <a:rPr lang="nb-NO" sz="2400" b="0" i="1" smtClean="0">
                          <a:latin typeface="Cambria Math"/>
                        </a:rPr>
                        <m:t>∨¬</m:t>
                      </m:r>
                      <m:r>
                        <a:rPr lang="nb-NO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959223"/>
                <a:ext cx="1150380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/>
          <p:cNvCxnSpPr>
            <a:stCxn id="15" idx="0"/>
            <a:endCxn id="16" idx="0"/>
          </p:cNvCxnSpPr>
          <p:nvPr/>
        </p:nvCxnSpPr>
        <p:spPr>
          <a:xfrm rot="5400000" flipH="1" flipV="1">
            <a:off x="6449096" y="955859"/>
            <a:ext cx="12700" cy="3362106"/>
          </a:xfrm>
          <a:prstGeom prst="curvedConnector3">
            <a:avLst>
              <a:gd name="adj1" fmla="val 180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5" idx="4"/>
            <a:endCxn id="17" idx="2"/>
          </p:cNvCxnSpPr>
          <p:nvPr/>
        </p:nvCxnSpPr>
        <p:spPr>
          <a:xfrm rot="16200000" flipH="1">
            <a:off x="4267139" y="3785887"/>
            <a:ext cx="2268252" cy="1266445"/>
          </a:xfrm>
          <a:prstGeom prst="curvedConnector2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7" idx="6"/>
            <a:endCxn id="16" idx="4"/>
          </p:cNvCxnSpPr>
          <p:nvPr/>
        </p:nvCxnSpPr>
        <p:spPr>
          <a:xfrm flipV="1">
            <a:off x="6682560" y="3284984"/>
            <a:ext cx="1447589" cy="2268252"/>
          </a:xfrm>
          <a:prstGeom prst="curvedConnector2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5" idx="6"/>
            <a:endCxn id="16" idx="2"/>
          </p:cNvCxnSpPr>
          <p:nvPr/>
        </p:nvCxnSpPr>
        <p:spPr>
          <a:xfrm>
            <a:off x="5092079" y="2960948"/>
            <a:ext cx="271403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940152" y="2535287"/>
                <a:ext cx="11503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/>
                        </a:rPr>
                        <m:t>¬</m:t>
                      </m:r>
                      <m:r>
                        <a:rPr lang="nb-NO" sz="2400" b="0" i="1" smtClean="0">
                          <a:latin typeface="Cambria Math"/>
                        </a:rPr>
                        <m:t>𝑥</m:t>
                      </m:r>
                      <m:r>
                        <a:rPr lang="nb-NO" sz="2400" b="0" i="1" smtClean="0">
                          <a:latin typeface="Cambria Math"/>
                        </a:rPr>
                        <m:t>∨</m:t>
                      </m:r>
                      <m:r>
                        <a:rPr lang="nb-NO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535287"/>
                <a:ext cx="115038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035897" y="4582946"/>
                <a:ext cx="11279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/>
                        </a:rPr>
                        <m:t>𝑥</m:t>
                      </m:r>
                      <m:r>
                        <a:rPr lang="nb-NO" sz="2400" b="0" i="1" smtClean="0">
                          <a:latin typeface="Cambria Math"/>
                        </a:rPr>
                        <m:t>∨¬</m:t>
                      </m:r>
                      <m:r>
                        <a:rPr lang="nb-NO" sz="24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97" y="4582946"/>
                <a:ext cx="112793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92080" y="3573016"/>
                <a:ext cx="11279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/>
                        </a:rPr>
                        <m:t>¬</m:t>
                      </m:r>
                      <m:r>
                        <a:rPr lang="nb-NO" sz="2400" b="0" i="1" smtClean="0">
                          <a:latin typeface="Cambria Math"/>
                        </a:rPr>
                        <m:t>𝑥</m:t>
                      </m:r>
                      <m:r>
                        <a:rPr lang="nb-NO" sz="2400" b="0" i="1" smtClean="0">
                          <a:latin typeface="Cambria Math"/>
                        </a:rPr>
                        <m:t>∨</m:t>
                      </m:r>
                      <m:r>
                        <a:rPr lang="nb-NO" sz="24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573016"/>
                <a:ext cx="112793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812360" y="4499828"/>
                <a:ext cx="1131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/>
                        </a:rPr>
                        <m:t>¬</m:t>
                      </m:r>
                      <m:r>
                        <a:rPr lang="nb-NO" sz="2400" b="0" i="1" smtClean="0">
                          <a:latin typeface="Cambria Math"/>
                        </a:rPr>
                        <m:t>𝑦</m:t>
                      </m:r>
                      <m:r>
                        <a:rPr lang="nb-NO" sz="2400" b="0" i="1" smtClean="0">
                          <a:latin typeface="Cambria Math"/>
                        </a:rPr>
                        <m:t>∨</m:t>
                      </m:r>
                      <m:r>
                        <a:rPr lang="nb-NO" sz="24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499828"/>
                <a:ext cx="113191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084168" y="4077072"/>
                <a:ext cx="1131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/>
                        </a:rPr>
                        <m:t>𝑦</m:t>
                      </m:r>
                      <m:r>
                        <a:rPr lang="nb-NO" sz="2400" b="0" i="1" smtClean="0">
                          <a:latin typeface="Cambria Math"/>
                        </a:rPr>
                        <m:t>∨¬</m:t>
                      </m:r>
                      <m:r>
                        <a:rPr lang="nb-NO" sz="24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077072"/>
                <a:ext cx="1131913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1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" grpId="0"/>
      <p:bldP spid="32" grpId="0"/>
      <p:bldP spid="33" grpId="0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2060"/>
                </a:solidFill>
              </a:rPr>
              <a:t>Almost 2-SAT</a:t>
            </a:r>
            <a:r>
              <a:rPr lang="nb-NO" dirty="0" smtClean="0"/>
              <a:t> </a:t>
            </a:r>
            <a:r>
              <a:rPr lang="nb-NO" dirty="0" smtClean="0">
                <a:sym typeface="Wingdings" pitchFamily="2" charset="2"/>
              </a:rPr>
              <a:t> </a:t>
            </a:r>
            <a:r>
              <a:rPr lang="nb-NO" dirty="0" err="1" smtClean="0">
                <a:sym typeface="Wingdings" pitchFamily="2" charset="2"/>
              </a:rPr>
              <a:t>Vertex</a:t>
            </a:r>
            <a:r>
              <a:rPr lang="nb-NO" dirty="0" smtClean="0">
                <a:sym typeface="Wingdings" pitchFamily="2" charset="2"/>
              </a:rPr>
              <a:t> Cover/</a:t>
            </a:r>
            <a:r>
              <a:rPr lang="nb-NO" dirty="0" smtClean="0">
                <a:solidFill>
                  <a:srgbClr val="C00000"/>
                </a:solidFill>
                <a:sym typeface="Wingdings" pitchFamily="2" charset="2"/>
              </a:rPr>
              <a:t>k-LP</a:t>
            </a:r>
            <a:endParaRPr lang="nb-NO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979712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dirty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492896"/>
                <a:ext cx="576064" cy="576064"/>
              </a:xfrm>
              <a:prstGeom prst="ellipse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979712" y="4077072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dirty="0" smtClean="0">
                          <a:latin typeface="Cambria Math"/>
                        </a:rPr>
                        <m:t>¬</m:t>
                      </m:r>
                      <m:r>
                        <a:rPr lang="nb-NO" b="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77072"/>
                <a:ext cx="576064" cy="576064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3923928" y="2492896"/>
                <a:ext cx="576065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492896"/>
                <a:ext cx="576065" cy="576064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3923928" y="4077072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dirty="0" smtClean="0">
                          <a:latin typeface="Cambria Math"/>
                        </a:rPr>
                        <m:t>¬</m:t>
                      </m:r>
                      <m:r>
                        <a:rPr lang="nb-NO" b="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077072"/>
                <a:ext cx="576064" cy="576064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5796136" y="249289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dirty="0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492896"/>
                <a:ext cx="576064" cy="576064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5796136" y="4077072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dirty="0" smtClean="0">
                          <a:latin typeface="Cambria Math"/>
                        </a:rPr>
                        <m:t>¬</m:t>
                      </m:r>
                      <m:r>
                        <a:rPr lang="nb-NO" b="0" i="1" dirty="0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077072"/>
                <a:ext cx="576064" cy="576064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>
            <a:stCxn id="4" idx="4"/>
            <a:endCxn id="5" idx="0"/>
          </p:cNvCxnSpPr>
          <p:nvPr/>
        </p:nvCxnSpPr>
        <p:spPr>
          <a:xfrm>
            <a:off x="2267744" y="3068960"/>
            <a:ext cx="0" cy="10081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4"/>
            <a:endCxn id="7" idx="0"/>
          </p:cNvCxnSpPr>
          <p:nvPr/>
        </p:nvCxnSpPr>
        <p:spPr>
          <a:xfrm flipH="1">
            <a:off x="4211960" y="3068960"/>
            <a:ext cx="1" cy="10081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4"/>
            <a:endCxn id="9" idx="0"/>
          </p:cNvCxnSpPr>
          <p:nvPr/>
        </p:nvCxnSpPr>
        <p:spPr>
          <a:xfrm>
            <a:off x="6084168" y="3068960"/>
            <a:ext cx="0" cy="10081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6"/>
            <a:endCxn id="6" idx="2"/>
          </p:cNvCxnSpPr>
          <p:nvPr/>
        </p:nvCxnSpPr>
        <p:spPr>
          <a:xfrm>
            <a:off x="2555776" y="2780928"/>
            <a:ext cx="13681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5"/>
            <a:endCxn id="9" idx="1"/>
          </p:cNvCxnSpPr>
          <p:nvPr/>
        </p:nvCxnSpPr>
        <p:spPr>
          <a:xfrm>
            <a:off x="4415630" y="2984597"/>
            <a:ext cx="1464869" cy="11768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86754" y="2348880"/>
                <a:ext cx="9211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/>
                        </a:rPr>
                        <m:t>𝑥</m:t>
                      </m:r>
                      <m:r>
                        <a:rPr lang="nb-NO" sz="2400" b="0" i="1" smtClean="0">
                          <a:latin typeface="Cambria Math"/>
                        </a:rPr>
                        <m:t>∨</m:t>
                      </m:r>
                      <m:r>
                        <a:rPr lang="nb-NO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54" y="2348880"/>
                <a:ext cx="92115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80247" y="2967335"/>
                <a:ext cx="1131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/>
                        </a:rPr>
                        <m:t>𝑦</m:t>
                      </m:r>
                      <m:r>
                        <a:rPr lang="nb-NO" sz="2400" b="0" i="1" smtClean="0">
                          <a:latin typeface="Cambria Math"/>
                        </a:rPr>
                        <m:t>∨¬</m:t>
                      </m:r>
                      <m:r>
                        <a:rPr lang="nb-NO" sz="24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nb-NO" sz="2400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247" y="2967335"/>
                <a:ext cx="1131913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14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2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Consequences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32048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4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O(1)</a:t>
                </a:r>
                <a:r>
                  <a:rPr lang="nb-NO" dirty="0" smtClean="0"/>
                  <a:t> time </a:t>
                </a:r>
                <a:r>
                  <a:rPr lang="nb-NO" dirty="0" err="1" smtClean="0"/>
                  <a:t>algorithms</a:t>
                </a:r>
                <a:r>
                  <a:rPr lang="nb-NO" dirty="0" smtClean="0"/>
                  <a:t> for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Almost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2-SAT </a:t>
                </a:r>
                <a:r>
                  <a:rPr lang="nb-NO" dirty="0" smtClean="0"/>
                  <a:t>and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Odd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Cycle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Transversal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A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c</a:t>
                </a:r>
                <a:r>
                  <a:rPr lang="nb-NO" baseline="30000" dirty="0" err="1" smtClean="0">
                    <a:solidFill>
                      <a:srgbClr val="C00000"/>
                    </a:solidFill>
                  </a:rPr>
                  <a:t>k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-OPT</a:t>
                </a:r>
                <a:r>
                  <a:rPr lang="nb-NO" sz="2400" baseline="25000" dirty="0" smtClean="0">
                    <a:solidFill>
                      <a:srgbClr val="C00000"/>
                    </a:solidFill>
                  </a:rPr>
                  <a:t>LP</a:t>
                </a:r>
                <a:r>
                  <a:rPr lang="nb-NO" sz="2000" baseline="20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n</a:t>
                </a:r>
                <a:r>
                  <a:rPr lang="nb-NO" baseline="30000" dirty="0" err="1" smtClean="0">
                    <a:solidFill>
                      <a:srgbClr val="C00000"/>
                    </a:solidFill>
                  </a:rPr>
                  <a:t>O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(1)</a:t>
                </a:r>
                <a:r>
                  <a:rPr lang="nb-NO" dirty="0"/>
                  <a:t>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err="1" smtClean="0">
                    <a:solidFill>
                      <a:srgbClr val="FF0000"/>
                    </a:solidFill>
                  </a:rPr>
                  <a:t>Vertex</a:t>
                </a:r>
                <a:r>
                  <a:rPr lang="nb-NO" dirty="0" smtClean="0">
                    <a:solidFill>
                      <a:srgbClr val="FF0000"/>
                    </a:solidFill>
                  </a:rPr>
                  <a:t> Cover </a:t>
                </a:r>
                <a:r>
                  <a:rPr lang="nb-NO" dirty="0" err="1" smtClean="0"/>
                  <a:t>automatically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gives</a:t>
                </a:r>
                <a:r>
                  <a:rPr lang="nb-NO" dirty="0" smtClean="0"/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c</a:t>
                </a:r>
                <a:r>
                  <a:rPr lang="nb-NO" baseline="30000" dirty="0" err="1" smtClean="0">
                    <a:solidFill>
                      <a:srgbClr val="C00000"/>
                    </a:solidFill>
                  </a:rPr>
                  <a:t>k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-OPT</a:t>
                </a:r>
                <a:r>
                  <a:rPr lang="nb-NO" sz="2400" baseline="25000" dirty="0" smtClean="0">
                    <a:solidFill>
                      <a:srgbClr val="C00000"/>
                    </a:solidFill>
                  </a:rPr>
                  <a:t>LP</a:t>
                </a:r>
                <a:r>
                  <a:rPr lang="nb-NO" sz="2000" baseline="20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n</a:t>
                </a:r>
                <a:r>
                  <a:rPr lang="nb-NO" baseline="30000" dirty="0" err="1" smtClean="0">
                    <a:solidFill>
                      <a:srgbClr val="C00000"/>
                    </a:solidFill>
                  </a:rPr>
                  <a:t>O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(1)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Almost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2-SAT </a:t>
                </a:r>
                <a:r>
                  <a:rPr lang="nb-NO" dirty="0" smtClean="0"/>
                  <a:t>and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Odd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Cycle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 Transversal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b="1" dirty="0" err="1" smtClean="0"/>
                  <a:t>Can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get</a:t>
                </a:r>
                <a:r>
                  <a:rPr lang="nb-NO" dirty="0" smtClean="0"/>
                  <a:t> a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2.32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k-OPT</a:t>
                </a:r>
                <a:r>
                  <a:rPr lang="nb-NO" sz="2400" baseline="25000" dirty="0" smtClean="0">
                    <a:solidFill>
                      <a:srgbClr val="C00000"/>
                    </a:solidFill>
                  </a:rPr>
                  <a:t>LP</a:t>
                </a:r>
                <a:r>
                  <a:rPr lang="nb-NO" sz="2000" baseline="20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n</a:t>
                </a:r>
                <a:r>
                  <a:rPr lang="nb-NO" baseline="30000" dirty="0" err="1" smtClean="0">
                    <a:solidFill>
                      <a:srgbClr val="C00000"/>
                    </a:solidFill>
                  </a:rPr>
                  <a:t>O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(1)</a:t>
                </a:r>
                <a:r>
                  <a:rPr lang="nb-NO" dirty="0"/>
                  <a:t> </a:t>
                </a:r>
                <a:r>
                  <a:rPr lang="nb-NO" dirty="0" err="1" smtClean="0"/>
                  <a:t>algorithm</a:t>
                </a:r>
                <a:r>
                  <a:rPr lang="nb-NO" dirty="0" smtClean="0"/>
                  <a:t> for </a:t>
                </a:r>
                <a:r>
                  <a:rPr lang="nb-NO" dirty="0" err="1" smtClean="0">
                    <a:solidFill>
                      <a:srgbClr val="FF0000"/>
                    </a:solidFill>
                  </a:rPr>
                  <a:t>Vertex</a:t>
                </a:r>
                <a:r>
                  <a:rPr lang="nb-NO" dirty="0" smtClean="0">
                    <a:solidFill>
                      <a:srgbClr val="FF0000"/>
                    </a:solidFill>
                  </a:rPr>
                  <a:t> Cover</a:t>
                </a:r>
                <a:r>
                  <a:rPr lang="nb-NO" dirty="0" smtClean="0"/>
                  <a:t> by </a:t>
                </a:r>
                <a:r>
                  <a:rPr lang="nb-NO" dirty="0" err="1" smtClean="0"/>
                  <a:t>improving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branching</a:t>
                </a:r>
                <a:r>
                  <a:rPr lang="nb-NO" dirty="0" smtClean="0"/>
                  <a:t>.</a:t>
                </a:r>
                <a:r>
                  <a:rPr lang="nb-NO" dirty="0" smtClean="0">
                    <a:solidFill>
                      <a:srgbClr val="FF0000"/>
                    </a:solidFill>
                  </a:rPr>
                  <a:t> 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320480"/>
              </a:xfrm>
              <a:blipFill rotWithShape="1">
                <a:blip r:embed="rId2"/>
                <a:stretch>
                  <a:fillRect l="-1704" t="-2821" r="-1704" b="-70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LP versus ILP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saw</a:t>
            </a:r>
            <a:r>
              <a:rPr lang="nb-NO" dirty="0" smtClean="0"/>
              <a:t> an </a:t>
            </a:r>
            <a:r>
              <a:rPr lang="nb-NO" dirty="0" err="1" smtClean="0">
                <a:solidFill>
                  <a:srgbClr val="0070C0"/>
                </a:solidFill>
              </a:rPr>
              <a:t>application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of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LP</a:t>
            </a:r>
            <a:r>
              <a:rPr lang="nb-NO" dirty="0" err="1" smtClean="0"/>
              <a:t>’s</a:t>
            </a:r>
            <a:r>
              <a:rPr lang="nb-NO" dirty="0" smtClean="0"/>
              <a:t> in </a:t>
            </a:r>
            <a:r>
              <a:rPr lang="nb-NO" dirty="0" err="1" smtClean="0"/>
              <a:t>parameterized</a:t>
            </a:r>
            <a:r>
              <a:rPr lang="nb-NO" dirty="0" smtClean="0"/>
              <a:t> </a:t>
            </a:r>
            <a:r>
              <a:rPr lang="nb-NO" dirty="0" err="1" smtClean="0"/>
              <a:t>algorithms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ILP </a:t>
            </a:r>
            <a:r>
              <a:rPr lang="nb-NO" dirty="0" err="1" smtClean="0"/>
              <a:t>solving</a:t>
            </a:r>
            <a:r>
              <a:rPr lang="nb-NO" dirty="0" smtClean="0"/>
              <a:t> is </a:t>
            </a:r>
            <a:r>
              <a:rPr lang="nb-NO" dirty="0" smtClean="0">
                <a:solidFill>
                  <a:srgbClr val="C00000"/>
                </a:solidFill>
              </a:rPr>
              <a:t>NP-hard</a:t>
            </a:r>
            <a:r>
              <a:rPr lang="nb-NO" dirty="0" smtClean="0"/>
              <a:t>. </a:t>
            </a:r>
            <a:r>
              <a:rPr lang="nb-NO" dirty="0" err="1" smtClean="0">
                <a:solidFill>
                  <a:srgbClr val="00B050"/>
                </a:solidFill>
              </a:rPr>
              <a:t>Useless</a:t>
            </a:r>
            <a:r>
              <a:rPr lang="nb-NO" dirty="0" smtClean="0">
                <a:solidFill>
                  <a:srgbClr val="00B050"/>
                </a:solidFill>
              </a:rPr>
              <a:t> </a:t>
            </a:r>
            <a:r>
              <a:rPr lang="nb-NO" dirty="0" smtClean="0"/>
              <a:t>for </a:t>
            </a:r>
            <a:r>
              <a:rPr lang="nb-NO" dirty="0" err="1" smtClean="0"/>
              <a:t>algorithms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>
                <a:solidFill>
                  <a:srgbClr val="FFC000"/>
                </a:solidFill>
              </a:rPr>
              <a:t>No</a:t>
            </a:r>
            <a:r>
              <a:rPr lang="nb-NO" dirty="0" smtClean="0"/>
              <a:t>! </a:t>
            </a:r>
            <a:r>
              <a:rPr lang="nb-NO" dirty="0" err="1" smtClean="0"/>
              <a:t>We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FF0000"/>
                </a:solidFill>
              </a:rPr>
              <a:t>parameterized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algorithms</a:t>
            </a:r>
            <a:r>
              <a:rPr lang="nb-NO" dirty="0" smtClean="0"/>
              <a:t> for </a:t>
            </a:r>
            <a:r>
              <a:rPr lang="nb-NO" dirty="0" err="1" smtClean="0"/>
              <a:t>Integer</a:t>
            </a:r>
            <a:r>
              <a:rPr lang="nb-NO" dirty="0" smtClean="0"/>
              <a:t> Linear Programming.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82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Integer</a:t>
            </a:r>
            <a:r>
              <a:rPr lang="nb-NO" dirty="0" smtClean="0"/>
              <a:t> Linear Programming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err="1" smtClean="0"/>
              <a:t>Theorem</a:t>
            </a:r>
            <a:r>
              <a:rPr lang="nb-NO" b="1" dirty="0" smtClean="0"/>
              <a:t>: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baseline="30000" dirty="0" smtClean="0">
                <a:solidFill>
                  <a:srgbClr val="C00000"/>
                </a:solidFill>
              </a:rPr>
              <a:t>4.5k</a:t>
            </a:r>
            <a:r>
              <a:rPr lang="nb-NO" dirty="0" smtClean="0">
                <a:solidFill>
                  <a:srgbClr val="C00000"/>
                </a:solidFill>
              </a:rPr>
              <a:t>poly(L)</a:t>
            </a:r>
            <a:r>
              <a:rPr lang="nb-NO" dirty="0" smtClean="0"/>
              <a:t> time </a:t>
            </a:r>
            <a:r>
              <a:rPr lang="nb-NO" dirty="0" err="1" smtClean="0"/>
              <a:t>algorithm</a:t>
            </a:r>
            <a:r>
              <a:rPr lang="nb-NO" dirty="0" smtClean="0"/>
              <a:t>,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70C0"/>
                </a:solidFill>
              </a:rPr>
              <a:t>number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of</a:t>
            </a:r>
            <a:r>
              <a:rPr lang="nb-NO" dirty="0" smtClean="0">
                <a:solidFill>
                  <a:srgbClr val="0070C0"/>
                </a:solidFill>
              </a:rPr>
              <a:t> variables</a:t>
            </a:r>
            <a:r>
              <a:rPr lang="nb-NO" dirty="0" smtClean="0"/>
              <a:t>, and </a:t>
            </a:r>
            <a:r>
              <a:rPr lang="nb-NO" dirty="0" smtClean="0">
                <a:solidFill>
                  <a:srgbClr val="00B050"/>
                </a:solidFill>
              </a:rPr>
              <a:t>L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FF0000"/>
                </a:solidFill>
              </a:rPr>
              <a:t>number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of</a:t>
            </a:r>
            <a:r>
              <a:rPr lang="nb-NO" dirty="0" smtClean="0">
                <a:solidFill>
                  <a:srgbClr val="FF0000"/>
                </a:solidFill>
              </a:rPr>
              <a:t> bits </a:t>
            </a:r>
            <a:r>
              <a:rPr lang="nb-NO" dirty="0" err="1" smtClean="0"/>
              <a:t>encoding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instance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117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Closest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9809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Input: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strings</a:t>
                </a:r>
                <a:r>
                  <a:rPr lang="nb-NO" dirty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…</a:t>
                </a:r>
                <a:r>
                  <a:rPr lang="nb-NO" dirty="0" err="1" smtClean="0">
                    <a:solidFill>
                      <a:srgbClr val="C00000"/>
                    </a:solidFill>
                  </a:rPr>
                  <a:t>s</a:t>
                </a:r>
                <a:r>
                  <a:rPr lang="nb-NO" baseline="-25000" dirty="0" err="1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/>
                  <a:t> over an </a:t>
                </a:r>
                <a:r>
                  <a:rPr lang="nb-NO" dirty="0" err="1" smtClean="0"/>
                  <a:t>alphabet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A</a:t>
                </a:r>
                <a:r>
                  <a:rPr lang="nb-NO" dirty="0" smtClean="0"/>
                  <a:t>, all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	same </a:t>
                </a:r>
                <a:r>
                  <a:rPr lang="nb-NO" dirty="0" err="1" smtClean="0"/>
                  <a:t>length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L</a:t>
                </a:r>
                <a:r>
                  <a:rPr lang="nb-NO" dirty="0" smtClean="0"/>
                  <a:t>, and an </a:t>
                </a:r>
                <a:r>
                  <a:rPr lang="nb-NO" dirty="0" err="1" smtClean="0"/>
                  <a:t>integer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r>
                  <a:rPr lang="nb-NO" b="1" dirty="0" err="1" smtClean="0">
                    <a:solidFill>
                      <a:srgbClr val="002060"/>
                    </a:solidFill>
                  </a:rPr>
                  <a:t>Question</a:t>
                </a:r>
                <a:r>
                  <a:rPr lang="nb-NO" dirty="0" smtClean="0"/>
                  <a:t>: Is </a:t>
                </a:r>
                <a:r>
                  <a:rPr lang="nb-NO" dirty="0" err="1" smtClean="0"/>
                  <a:t>there</a:t>
                </a:r>
                <a:r>
                  <a:rPr lang="nb-NO" dirty="0" smtClean="0"/>
                  <a:t> a </a:t>
                </a:r>
                <a:r>
                  <a:rPr lang="nb-NO" dirty="0" err="1" smtClean="0"/>
                  <a:t>string</a:t>
                </a:r>
                <a:r>
                  <a:rPr lang="nb-NO" dirty="0" smtClean="0"/>
                  <a:t> s </a:t>
                </a:r>
                <a:r>
                  <a:rPr lang="nb-NO" dirty="0" err="1" smtClean="0"/>
                  <a:t>such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for </a:t>
                </a:r>
                <a:r>
                  <a:rPr lang="nb-NO" dirty="0" err="1" smtClean="0"/>
                  <a:t>every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, 	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d(s, s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k?</a:t>
                </a:r>
              </a:p>
              <a:p>
                <a:pPr marL="0" indent="0">
                  <a:buNone/>
                </a:pPr>
                <a:r>
                  <a:rPr lang="nb-NO" b="1" dirty="0" smtClean="0">
                    <a:solidFill>
                      <a:srgbClr val="002060"/>
                    </a:solidFill>
                  </a:rPr>
                  <a:t>Parameter: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n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980928"/>
              </a:xfrm>
              <a:blipFill rotWithShape="1">
                <a:blip r:embed="rId2"/>
                <a:stretch>
                  <a:fillRect l="-1852" t="-2664" r="-259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23728" y="4715852"/>
            <a:ext cx="498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Note: </a:t>
            </a:r>
            <a:r>
              <a:rPr lang="nb-NO" dirty="0" err="1" smtClean="0">
                <a:solidFill>
                  <a:srgbClr val="002060"/>
                </a:solidFill>
              </a:rPr>
              <a:t>the</a:t>
            </a:r>
            <a:r>
              <a:rPr lang="nb-NO" dirty="0" smtClean="0">
                <a:solidFill>
                  <a:srgbClr val="002060"/>
                </a:solidFill>
              </a:rPr>
              <a:t> parameter is </a:t>
            </a:r>
            <a:r>
              <a:rPr lang="nb-NO" dirty="0" err="1" smtClean="0">
                <a:solidFill>
                  <a:srgbClr val="002060"/>
                </a:solidFill>
              </a:rPr>
              <a:t>the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number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of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 err="1" smtClean="0">
                <a:solidFill>
                  <a:srgbClr val="002060"/>
                </a:solidFill>
              </a:rPr>
              <a:t>strings</a:t>
            </a:r>
            <a:r>
              <a:rPr lang="nb-NO" dirty="0" smtClean="0">
                <a:solidFill>
                  <a:srgbClr val="002060"/>
                </a:solidFill>
              </a:rPr>
              <a:t>, not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endParaRPr lang="nb-N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Closest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r>
              <a:rPr lang="nb-NO" dirty="0" smtClean="0"/>
              <a:t> as Hit &amp; Miss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For </a:t>
            </a: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position</a:t>
            </a:r>
            <a:r>
              <a:rPr lang="nb-NO" dirty="0" smtClean="0"/>
              <a:t>,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choose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letter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For all </a:t>
            </a:r>
            <a:r>
              <a:rPr lang="nb-NO" dirty="0" err="1" smtClean="0"/>
              <a:t>strings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</a:t>
            </a:r>
            <a:r>
              <a:rPr lang="nb-NO" dirty="0" err="1" smtClean="0"/>
              <a:t>differs</a:t>
            </a:r>
            <a:r>
              <a:rPr lang="nb-NO" dirty="0" smtClean="0"/>
              <a:t> from at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position</a:t>
            </a:r>
            <a:r>
              <a:rPr lang="nb-NO" dirty="0" smtClean="0"/>
              <a:t>, </a:t>
            </a:r>
            <a:r>
              <a:rPr lang="nb-NO" dirty="0" err="1" smtClean="0">
                <a:solidFill>
                  <a:srgbClr val="0070C0"/>
                </a:solidFill>
              </a:rPr>
              <a:t>increase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err="1" smtClean="0">
                <a:solidFill>
                  <a:srgbClr val="0070C0"/>
                </a:solidFill>
              </a:rPr>
              <a:t>distance</a:t>
            </a:r>
            <a:r>
              <a:rPr lang="nb-NO" dirty="0" smtClean="0"/>
              <a:t> by </a:t>
            </a:r>
            <a:r>
              <a:rPr lang="nb-NO" dirty="0" err="1" smtClean="0"/>
              <a:t>one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Can’t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miss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r>
              <a:rPr lang="nb-NO" dirty="0" smtClean="0"/>
              <a:t> more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 times.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33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Integer</a:t>
            </a:r>
            <a:r>
              <a:rPr lang="nb-NO" dirty="0" smtClean="0"/>
              <a:t> Linear Programming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257"/>
            <a:ext cx="8229600" cy="3124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n </a:t>
            </a:r>
            <a:r>
              <a:rPr lang="nb-NO" dirty="0" err="1" smtClean="0">
                <a:solidFill>
                  <a:srgbClr val="0070C0"/>
                </a:solidFill>
              </a:rPr>
              <a:t>integer-valued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smtClean="0"/>
              <a:t>variables, </a:t>
            </a:r>
            <a:r>
              <a:rPr lang="nb-NO" dirty="0" smtClean="0">
                <a:solidFill>
                  <a:srgbClr val="C00000"/>
                </a:solidFill>
              </a:rPr>
              <a:t>x</a:t>
            </a:r>
            <a:r>
              <a:rPr lang="nb-NO" baseline="-25000" dirty="0" smtClean="0">
                <a:solidFill>
                  <a:srgbClr val="C00000"/>
                </a:solidFill>
              </a:rPr>
              <a:t>1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x</a:t>
            </a:r>
            <a:r>
              <a:rPr lang="nb-NO" baseline="-25000" dirty="0" smtClean="0">
                <a:solidFill>
                  <a:srgbClr val="C00000"/>
                </a:solidFill>
              </a:rPr>
              <a:t>2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… </a:t>
            </a:r>
            <a:r>
              <a:rPr lang="nb-NO" dirty="0" smtClean="0"/>
              <a:t>, </a:t>
            </a:r>
            <a:r>
              <a:rPr lang="nb-NO" dirty="0" err="1" smtClean="0">
                <a:solidFill>
                  <a:srgbClr val="C00000"/>
                </a:solidFill>
              </a:rPr>
              <a:t>x</a:t>
            </a:r>
            <a:r>
              <a:rPr lang="nb-NO" baseline="-25000" dirty="0" err="1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Linear </a:t>
            </a:r>
            <a:r>
              <a:rPr lang="nb-NO" dirty="0" err="1" smtClean="0"/>
              <a:t>objective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r>
              <a:rPr lang="nb-NO" dirty="0" smtClean="0"/>
              <a:t>.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Linear (in)</a:t>
            </a:r>
            <a:r>
              <a:rPr lang="nb-NO" dirty="0" err="1" smtClean="0"/>
              <a:t>equality</a:t>
            </a:r>
            <a:r>
              <a:rPr lang="nb-NO" dirty="0" smtClean="0"/>
              <a:t> </a:t>
            </a:r>
            <a:r>
              <a:rPr lang="nb-NO" dirty="0" err="1" smtClean="0"/>
              <a:t>constraints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C00000"/>
                </a:solidFill>
              </a:rPr>
              <a:t>NP</a:t>
            </a:r>
            <a:r>
              <a:rPr lang="nb-NO" dirty="0" smtClean="0"/>
              <a:t>-</a:t>
            </a:r>
            <a:r>
              <a:rPr lang="nb-NO" dirty="0" err="1" smtClean="0"/>
              <a:t>complete</a:t>
            </a:r>
            <a:r>
              <a:rPr lang="nb-NO" dirty="0" smtClean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07705" y="4437112"/>
            <a:ext cx="3398626" cy="1521460"/>
            <a:chOff x="1907705" y="4437112"/>
            <a:chExt cx="3398626" cy="1521460"/>
          </a:xfrm>
          <a:solidFill>
            <a:schemeClr val="bg1"/>
          </a:solidFill>
          <a:effectLst>
            <a:outerShdw blurRad="317500" sx="102000" sy="102000" algn="ctr" rotWithShape="0">
              <a:prstClr val="black">
                <a:alpha val="70000"/>
              </a:prstClr>
            </a:outerShdw>
          </a:effectLst>
        </p:grpSpPr>
        <p:sp>
          <p:nvSpPr>
            <p:cNvPr id="5" name="TextBox 4"/>
            <p:cNvSpPr txBox="1"/>
            <p:nvPr/>
          </p:nvSpPr>
          <p:spPr>
            <a:xfrm>
              <a:off x="2123728" y="5589240"/>
              <a:ext cx="3182603" cy="369332"/>
            </a:xfrm>
            <a:prstGeom prst="rect">
              <a:avLst/>
            </a:prstGeom>
            <a:grpFill/>
            <a:ln w="50800"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b-NO" dirty="0" err="1" smtClean="0"/>
                <a:t>Easy</a:t>
              </a:r>
              <a:r>
                <a:rPr lang="nb-NO" dirty="0" smtClean="0"/>
                <a:t> to </a:t>
              </a:r>
              <a:r>
                <a:rPr lang="nb-NO" dirty="0" err="1" smtClean="0"/>
                <a:t>encode</a:t>
              </a:r>
              <a:r>
                <a:rPr lang="nb-NO" dirty="0" smtClean="0"/>
                <a:t> </a:t>
              </a:r>
              <a:r>
                <a:rPr lang="nb-NO" dirty="0" smtClean="0">
                  <a:solidFill>
                    <a:srgbClr val="C00000"/>
                  </a:solidFill>
                </a:rPr>
                <a:t>3-SAT</a:t>
              </a:r>
              <a:r>
                <a:rPr lang="nb-NO" dirty="0" smtClean="0"/>
                <a:t> (</a:t>
              </a:r>
              <a:r>
                <a:rPr lang="nb-NO" dirty="0" err="1" smtClean="0"/>
                <a:t>Exercise</a:t>
              </a:r>
              <a:r>
                <a:rPr lang="nb-NO" dirty="0" smtClean="0"/>
                <a:t>!)</a:t>
              </a:r>
              <a:endParaRPr lang="nb-NO" dirty="0"/>
            </a:p>
          </p:txBody>
        </p:sp>
        <p:cxnSp>
          <p:nvCxnSpPr>
            <p:cNvPr id="7" name="Straight Arrow Connector 6"/>
            <p:cNvCxnSpPr>
              <a:stCxn id="5" idx="0"/>
            </p:cNvCxnSpPr>
            <p:nvPr/>
          </p:nvCxnSpPr>
          <p:spPr>
            <a:xfrm flipH="1" flipV="1">
              <a:off x="1907705" y="4437112"/>
              <a:ext cx="1807325" cy="1152128"/>
            </a:xfrm>
            <a:prstGeom prst="straightConnector1">
              <a:avLst/>
            </a:prstGeom>
            <a:grpFill/>
            <a:ln w="508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851920" y="3489681"/>
            <a:ext cx="3973075" cy="1200329"/>
          </a:xfrm>
          <a:prstGeom prst="rect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  <a:effectLst>
            <a:outerShdw blurRad="317500" sx="102000" sy="102000" algn="ctr" rotWithShape="0">
              <a:prstClr val="black">
                <a:alpha val="7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sz="2400" dirty="0" smtClean="0"/>
              <a:t>Lingo:</a:t>
            </a:r>
            <a:br>
              <a:rPr lang="nb-NO" sz="2400" dirty="0" smtClean="0"/>
            </a:br>
            <a:r>
              <a:rPr lang="nb-NO" sz="2400" dirty="0" smtClean="0"/>
              <a:t>Linear Programs (</a:t>
            </a:r>
            <a:r>
              <a:rPr lang="nb-NO" sz="2400" dirty="0" err="1" smtClean="0">
                <a:solidFill>
                  <a:srgbClr val="C00000"/>
                </a:solidFill>
              </a:rPr>
              <a:t>LP</a:t>
            </a:r>
            <a:r>
              <a:rPr lang="nb-NO" sz="2400" dirty="0" err="1" smtClean="0"/>
              <a:t>’s</a:t>
            </a:r>
            <a:r>
              <a:rPr lang="nb-NO" sz="2400" dirty="0" smtClean="0"/>
              <a:t>),</a:t>
            </a:r>
            <a:br>
              <a:rPr lang="nb-NO" sz="2400" dirty="0" smtClean="0"/>
            </a:br>
            <a:r>
              <a:rPr lang="nb-NO" sz="2400" dirty="0" err="1" smtClean="0"/>
              <a:t>Integer</a:t>
            </a:r>
            <a:r>
              <a:rPr lang="nb-NO" sz="2400" dirty="0" smtClean="0"/>
              <a:t> Linear Programs (</a:t>
            </a:r>
            <a:r>
              <a:rPr lang="nb-NO" sz="2400" dirty="0" err="1" smtClean="0">
                <a:solidFill>
                  <a:srgbClr val="C00000"/>
                </a:solidFill>
              </a:rPr>
              <a:t>ILP</a:t>
            </a:r>
            <a:r>
              <a:rPr lang="nb-NO" sz="2400" dirty="0" err="1" smtClean="0"/>
              <a:t>’s</a:t>
            </a:r>
            <a:r>
              <a:rPr lang="nb-NO" sz="2400" dirty="0" smtClean="0"/>
              <a:t>)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604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Closest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r>
              <a:rPr lang="nb-NO" dirty="0" smtClean="0"/>
              <a:t> </a:t>
            </a:r>
            <a:r>
              <a:rPr lang="nb-NO" dirty="0" err="1" smtClean="0"/>
              <a:t>Alphabet</a:t>
            </a:r>
            <a:r>
              <a:rPr lang="nb-NO" dirty="0" smtClean="0"/>
              <a:t> </a:t>
            </a:r>
            <a:r>
              <a:rPr lang="nb-NO" dirty="0" err="1" smtClean="0"/>
              <a:t>Reduction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assume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alphabet</a:t>
            </a:r>
            <a:r>
              <a:rPr lang="nb-NO" dirty="0" smtClean="0"/>
              <a:t> </a:t>
            </a:r>
            <a:r>
              <a:rPr lang="nb-NO" dirty="0" err="1" smtClean="0"/>
              <a:t>size</a:t>
            </a:r>
            <a:r>
              <a:rPr lang="nb-NO" dirty="0" smtClean="0"/>
              <a:t> is at most 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2492896"/>
            <a:ext cx="3518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1111111111111111</a:t>
            </a:r>
            <a:endParaRPr lang="nb-NO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988241"/>
            <a:ext cx="3518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  <a:r>
              <a:rPr lang="nb-NO" sz="3200" dirty="0" smtClean="0">
                <a:solidFill>
                  <a:srgbClr val="C00000"/>
                </a:solidFill>
              </a:rPr>
              <a:t>234</a:t>
            </a:r>
            <a:r>
              <a:rPr lang="nb-NO" sz="3200" dirty="0" smtClean="0">
                <a:solidFill>
                  <a:srgbClr val="002060"/>
                </a:solidFill>
              </a:rPr>
              <a:t>1</a:t>
            </a:r>
            <a:r>
              <a:rPr lang="nb-NO" sz="3200" dirty="0" smtClean="0">
                <a:solidFill>
                  <a:srgbClr val="C00000"/>
                </a:solidFill>
              </a:rPr>
              <a:t>234</a:t>
            </a:r>
            <a:r>
              <a:rPr lang="nb-NO" sz="3200" dirty="0" smtClean="0">
                <a:solidFill>
                  <a:srgbClr val="002060"/>
                </a:solidFill>
              </a:rPr>
              <a:t>1</a:t>
            </a:r>
            <a:r>
              <a:rPr lang="nb-NO" sz="3200" dirty="0" smtClean="0">
                <a:solidFill>
                  <a:srgbClr val="C00000"/>
                </a:solidFill>
              </a:rPr>
              <a:t>2342222</a:t>
            </a:r>
            <a:endParaRPr lang="nb-NO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492297"/>
            <a:ext cx="3518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C00000"/>
                </a:solidFill>
              </a:rPr>
              <a:t>32</a:t>
            </a:r>
            <a:r>
              <a:rPr lang="nb-NO" sz="3200" dirty="0" smtClean="0">
                <a:solidFill>
                  <a:srgbClr val="002060"/>
                </a:solidFill>
              </a:rPr>
              <a:t>1</a:t>
            </a:r>
            <a:r>
              <a:rPr lang="nb-NO" sz="3200" dirty="0" smtClean="0">
                <a:solidFill>
                  <a:srgbClr val="C00000"/>
                </a:solidFill>
              </a:rPr>
              <a:t>432</a:t>
            </a:r>
            <a:r>
              <a:rPr lang="nb-NO" sz="3200" dirty="0" smtClean="0">
                <a:solidFill>
                  <a:srgbClr val="002060"/>
                </a:solidFill>
              </a:rPr>
              <a:t>1</a:t>
            </a:r>
            <a:r>
              <a:rPr lang="nb-NO" sz="3200" dirty="0" smtClean="0">
                <a:solidFill>
                  <a:srgbClr val="C00000"/>
                </a:solidFill>
              </a:rPr>
              <a:t>44</a:t>
            </a:r>
            <a:r>
              <a:rPr lang="nb-NO" sz="3200" dirty="0" smtClean="0">
                <a:solidFill>
                  <a:srgbClr val="00B050"/>
                </a:solidFill>
              </a:rPr>
              <a:t>3</a:t>
            </a:r>
            <a:r>
              <a:rPr lang="nb-NO" sz="3200" dirty="0" smtClean="0">
                <a:solidFill>
                  <a:srgbClr val="C00000"/>
                </a:solidFill>
              </a:rPr>
              <a:t>3</a:t>
            </a:r>
            <a:r>
              <a:rPr lang="nb-NO" sz="3200" dirty="0" smtClean="0">
                <a:solidFill>
                  <a:srgbClr val="00B050"/>
                </a:solidFill>
              </a:rPr>
              <a:t>2</a:t>
            </a:r>
            <a:r>
              <a:rPr lang="nb-NO" sz="3200" dirty="0" smtClean="0">
                <a:solidFill>
                  <a:srgbClr val="C00000"/>
                </a:solidFill>
              </a:rPr>
              <a:t>2</a:t>
            </a:r>
            <a:r>
              <a:rPr lang="nb-NO" sz="3200" dirty="0" smtClean="0">
                <a:solidFill>
                  <a:srgbClr val="002060"/>
                </a:solidFill>
              </a:rPr>
              <a:t>11</a:t>
            </a:r>
            <a:r>
              <a:rPr lang="nb-NO" sz="3200" dirty="0" smtClean="0">
                <a:solidFill>
                  <a:srgbClr val="00B050"/>
                </a:solidFill>
              </a:rPr>
              <a:t>4</a:t>
            </a:r>
            <a:endParaRPr lang="nb-NO" sz="3200" dirty="0">
              <a:solidFill>
                <a:srgbClr val="00B05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9592" y="4149080"/>
            <a:ext cx="684076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6776" y="4307612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1</a:t>
            </a:r>
          </a:p>
          <a:p>
            <a:r>
              <a:rPr lang="nb-NO" sz="3200" dirty="0" smtClean="0"/>
              <a:t>1</a:t>
            </a:r>
          </a:p>
          <a:p>
            <a:r>
              <a:rPr lang="nb-NO" sz="32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2800" y="4307612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1</a:t>
            </a:r>
          </a:p>
          <a:p>
            <a:r>
              <a:rPr lang="nb-NO" sz="3200" dirty="0" smtClean="0"/>
              <a:t>2</a:t>
            </a:r>
          </a:p>
          <a:p>
            <a:r>
              <a:rPr lang="nb-NO" sz="32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98824" y="4307612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1</a:t>
            </a:r>
          </a:p>
          <a:p>
            <a:r>
              <a:rPr lang="nb-NO" sz="3200" dirty="0" smtClean="0"/>
              <a:t>2</a:t>
            </a:r>
          </a:p>
          <a:p>
            <a:r>
              <a:rPr lang="nb-NO" sz="3200" dirty="0" smtClean="0"/>
              <a:t>1</a:t>
            </a:r>
            <a:endParaRPr lang="nb-NO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314848" y="4307612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1</a:t>
            </a:r>
          </a:p>
          <a:p>
            <a:r>
              <a:rPr lang="nb-NO" sz="3200" dirty="0" smtClean="0"/>
              <a:t>2</a:t>
            </a:r>
          </a:p>
          <a:p>
            <a:r>
              <a:rPr lang="nb-NO" sz="32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30872" y="4307612"/>
            <a:ext cx="26853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111111111111</a:t>
            </a:r>
          </a:p>
          <a:p>
            <a:r>
              <a:rPr lang="nb-NO" sz="3200" dirty="0" smtClean="0"/>
              <a:t>122212222222</a:t>
            </a:r>
          </a:p>
          <a:p>
            <a:r>
              <a:rPr lang="nb-NO" sz="3200" dirty="0" smtClean="0"/>
              <a:t>221223232113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10639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Column</a:t>
            </a:r>
            <a:r>
              <a:rPr lang="nb-NO" dirty="0" smtClean="0"/>
              <a:t> Types</a:t>
            </a:r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2666776" y="2636912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</a:p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</a:p>
          <a:p>
            <a:r>
              <a:rPr lang="nb-NO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2800" y="2636912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</a:p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</a:p>
          <a:p>
            <a:r>
              <a:rPr lang="nb-NO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8824" y="2636912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</a:p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</a:p>
          <a:p>
            <a:r>
              <a:rPr lang="nb-NO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4848" y="2636912"/>
            <a:ext cx="393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</a:p>
          <a:p>
            <a:r>
              <a:rPr lang="nb-NO" sz="3200" dirty="0" smtClean="0">
                <a:solidFill>
                  <a:srgbClr val="002060"/>
                </a:solidFill>
              </a:rPr>
              <a:t>1</a:t>
            </a:r>
          </a:p>
          <a:p>
            <a:r>
              <a:rPr lang="nb-NO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0872" y="2636912"/>
            <a:ext cx="26853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>
                <a:solidFill>
                  <a:srgbClr val="002060"/>
                </a:solidFill>
              </a:rPr>
              <a:t>111111111111</a:t>
            </a:r>
          </a:p>
          <a:p>
            <a:r>
              <a:rPr lang="nb-NO" sz="3200" dirty="0" smtClean="0">
                <a:solidFill>
                  <a:srgbClr val="002060"/>
                </a:solidFill>
              </a:rPr>
              <a:t>122212222222</a:t>
            </a:r>
          </a:p>
          <a:p>
            <a:r>
              <a:rPr lang="nb-NO" sz="3200" dirty="0" smtClean="0">
                <a:solidFill>
                  <a:srgbClr val="002060"/>
                </a:solidFill>
              </a:rPr>
              <a:t>221223232113</a:t>
            </a:r>
            <a:endParaRPr lang="nb-NO" sz="3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6826" y="486916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112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2550" y="40770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1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40770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2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40770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3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40677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4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1861" y="407707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5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5031" y="515719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122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7554" y="573325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121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5105" y="538198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122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6136" y="5253641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113</a:t>
            </a:r>
            <a:endParaRPr lang="nb-NO" sz="2000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>
            <a:stCxn id="12" idx="2"/>
            <a:endCxn id="11" idx="0"/>
          </p:cNvCxnSpPr>
          <p:nvPr/>
        </p:nvCxnSpPr>
        <p:spPr>
          <a:xfrm flipH="1">
            <a:off x="2443924" y="4477182"/>
            <a:ext cx="405881" cy="391978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2"/>
            <a:endCxn id="18" idx="0"/>
          </p:cNvCxnSpPr>
          <p:nvPr/>
        </p:nvCxnSpPr>
        <p:spPr>
          <a:xfrm flipH="1">
            <a:off x="3682129" y="4477182"/>
            <a:ext cx="255038" cy="68001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2"/>
            <a:endCxn id="19" idx="0"/>
          </p:cNvCxnSpPr>
          <p:nvPr/>
        </p:nvCxnSpPr>
        <p:spPr>
          <a:xfrm>
            <a:off x="4153191" y="4477182"/>
            <a:ext cx="201461" cy="125607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2"/>
            <a:endCxn id="20" idx="0"/>
          </p:cNvCxnSpPr>
          <p:nvPr/>
        </p:nvCxnSpPr>
        <p:spPr>
          <a:xfrm>
            <a:off x="4369215" y="4467890"/>
            <a:ext cx="812988" cy="91409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2"/>
            <a:endCxn id="21" idx="0"/>
          </p:cNvCxnSpPr>
          <p:nvPr/>
        </p:nvCxnSpPr>
        <p:spPr>
          <a:xfrm>
            <a:off x="4729116" y="4477182"/>
            <a:ext cx="1354118" cy="77645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1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Closest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r>
              <a:rPr lang="nb-NO" dirty="0" smtClean="0"/>
              <a:t> ILP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err="1" smtClean="0"/>
              <a:t>After</a:t>
            </a:r>
            <a:r>
              <a:rPr lang="nb-NO" dirty="0" smtClean="0"/>
              <a:t> </a:t>
            </a:r>
            <a:r>
              <a:rPr lang="nb-NO" dirty="0" err="1" smtClean="0"/>
              <a:t>alphabet</a:t>
            </a:r>
            <a:r>
              <a:rPr lang="nb-NO" dirty="0" smtClean="0"/>
              <a:t> </a:t>
            </a:r>
            <a:r>
              <a:rPr lang="nb-NO" dirty="0" err="1" smtClean="0"/>
              <a:t>reduction</a:t>
            </a:r>
            <a:r>
              <a:rPr lang="nb-NO" dirty="0" smtClean="0"/>
              <a:t>, </a:t>
            </a:r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at most </a:t>
            </a:r>
            <a:r>
              <a:rPr lang="nb-NO" dirty="0" err="1" smtClean="0">
                <a:solidFill>
                  <a:srgbClr val="C00000"/>
                </a:solidFill>
              </a:rPr>
              <a:t>n</a:t>
            </a:r>
            <a:r>
              <a:rPr lang="nb-NO" baseline="30000" dirty="0" err="1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7030A0"/>
                </a:solidFill>
              </a:rPr>
              <a:t>column</a:t>
            </a:r>
            <a:r>
              <a:rPr lang="nb-NO" dirty="0" smtClean="0">
                <a:solidFill>
                  <a:srgbClr val="7030A0"/>
                </a:solidFill>
              </a:rPr>
              <a:t> types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>
                <a:solidFill>
                  <a:srgbClr val="0070C0"/>
                </a:solidFill>
              </a:rPr>
              <a:t>Count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columns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7030A0"/>
                </a:solidFill>
              </a:rPr>
              <a:t>column</a:t>
            </a:r>
            <a:r>
              <a:rPr lang="nb-NO" dirty="0" smtClean="0">
                <a:solidFill>
                  <a:srgbClr val="7030A0"/>
                </a:solidFill>
              </a:rPr>
              <a:t> type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7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ILP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For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column</a:t>
            </a:r>
            <a:r>
              <a:rPr lang="nb-NO" dirty="0" smtClean="0"/>
              <a:t> type, make </a:t>
            </a:r>
            <a:r>
              <a:rPr lang="nb-NO" dirty="0" smtClean="0">
                <a:solidFill>
                  <a:srgbClr val="C00000"/>
                </a:solidFill>
              </a:rPr>
              <a:t>n</a:t>
            </a:r>
            <a:r>
              <a:rPr lang="nb-NO" dirty="0" smtClean="0"/>
              <a:t> variables, </a:t>
            </a:r>
            <a:r>
              <a:rPr lang="nb-NO" dirty="0" err="1" smtClean="0"/>
              <a:t>one</a:t>
            </a:r>
            <a:r>
              <a:rPr lang="nb-NO" dirty="0" smtClean="0"/>
              <a:t> for </a:t>
            </a:r>
            <a:r>
              <a:rPr lang="nb-NO" dirty="0" err="1" smtClean="0"/>
              <a:t>each</a:t>
            </a:r>
            <a:r>
              <a:rPr lang="nb-NO" dirty="0" smtClean="0"/>
              <a:t> letter.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23603" y="2996952"/>
                <a:ext cx="692080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sz="28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e>
                      <m:sup>
                        <m:r>
                          <a:rPr lang="nb-NO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nb-NO" sz="2800" dirty="0"/>
                  <a:t> = </a:t>
                </a:r>
                <a:r>
                  <a:rPr lang="nb-NO" sz="2800" dirty="0" smtClean="0"/>
                  <a:t>	</a:t>
                </a:r>
                <a:r>
                  <a:rPr lang="nb-NO" sz="2800" dirty="0" err="1" smtClean="0">
                    <a:solidFill>
                      <a:srgbClr val="002060"/>
                    </a:solidFill>
                  </a:rPr>
                  <a:t>number</a:t>
                </a:r>
                <a:r>
                  <a:rPr lang="nb-NO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2800" dirty="0" err="1">
                    <a:solidFill>
                      <a:srgbClr val="002060"/>
                    </a:solidFill>
                  </a:rPr>
                  <a:t>of</a:t>
                </a:r>
                <a:r>
                  <a:rPr lang="nb-NO" sz="2800" dirty="0">
                    <a:solidFill>
                      <a:srgbClr val="002060"/>
                    </a:solidFill>
                  </a:rPr>
                  <a:t> </a:t>
                </a:r>
                <a:r>
                  <a:rPr lang="nb-NO" sz="2800" dirty="0" err="1">
                    <a:solidFill>
                      <a:srgbClr val="002060"/>
                    </a:solidFill>
                  </a:rPr>
                  <a:t>columns</a:t>
                </a:r>
                <a:r>
                  <a:rPr lang="nb-NO" sz="2800" dirty="0">
                    <a:solidFill>
                      <a:srgbClr val="002060"/>
                    </a:solidFill>
                  </a:rPr>
                  <a:t> </a:t>
                </a:r>
                <a:r>
                  <a:rPr lang="nb-NO" sz="2800" dirty="0" err="1">
                    <a:solidFill>
                      <a:srgbClr val="002060"/>
                    </a:solidFill>
                  </a:rPr>
                  <a:t>of</a:t>
                </a:r>
                <a:r>
                  <a:rPr lang="nb-NO" sz="2800" dirty="0">
                    <a:solidFill>
                      <a:srgbClr val="002060"/>
                    </a:solidFill>
                  </a:rPr>
                  <a:t> type</a:t>
                </a:r>
                <a:r>
                  <a:rPr lang="nb-NO" sz="2800" dirty="0"/>
                  <a:t> </a:t>
                </a:r>
                <a:r>
                  <a:rPr lang="nb-NO" sz="2800" dirty="0">
                    <a:solidFill>
                      <a:srgbClr val="C00000"/>
                    </a:solidFill>
                  </a:rPr>
                  <a:t>t</a:t>
                </a:r>
                <a:r>
                  <a:rPr lang="nb-NO" sz="2800" dirty="0"/>
                  <a:t> </a:t>
                </a:r>
                <a:r>
                  <a:rPr lang="nb-NO" sz="2800" dirty="0" err="1">
                    <a:solidFill>
                      <a:srgbClr val="002060"/>
                    </a:solidFill>
                  </a:rPr>
                  <a:t>where</a:t>
                </a:r>
                <a:r>
                  <a:rPr lang="nb-NO" sz="2800" dirty="0">
                    <a:solidFill>
                      <a:srgbClr val="002060"/>
                    </a:solidFill>
                  </a:rPr>
                  <a:t> </a:t>
                </a:r>
                <a:r>
                  <a:rPr lang="nb-NO" sz="2800" dirty="0" err="1">
                    <a:solidFill>
                      <a:srgbClr val="002060"/>
                    </a:solidFill>
                  </a:rPr>
                  <a:t>the</a:t>
                </a:r>
                <a:r>
                  <a:rPr lang="nb-NO" sz="2800" dirty="0">
                    <a:solidFill>
                      <a:srgbClr val="002060"/>
                    </a:solidFill>
                  </a:rPr>
                  <a:t> </a:t>
                </a:r>
                <a:r>
                  <a:rPr lang="nb-NO" sz="2800" dirty="0" smtClean="0">
                    <a:solidFill>
                      <a:srgbClr val="002060"/>
                    </a:solidFill>
                  </a:rPr>
                  <a:t/>
                </a:r>
                <a:br>
                  <a:rPr lang="nb-NO" sz="2800" dirty="0" smtClean="0">
                    <a:solidFill>
                      <a:srgbClr val="002060"/>
                    </a:solidFill>
                  </a:rPr>
                </a:br>
                <a:r>
                  <a:rPr lang="nb-NO" sz="2800" dirty="0" smtClean="0">
                    <a:solidFill>
                      <a:srgbClr val="002060"/>
                    </a:solidFill>
                  </a:rPr>
                  <a:t>	</a:t>
                </a:r>
                <a:r>
                  <a:rPr lang="nb-NO" sz="2800" dirty="0" err="1" smtClean="0">
                    <a:solidFill>
                      <a:srgbClr val="002060"/>
                    </a:solidFill>
                  </a:rPr>
                  <a:t>solution</a:t>
                </a:r>
                <a:r>
                  <a:rPr lang="nb-NO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nb-NO" sz="2800" dirty="0" err="1">
                    <a:solidFill>
                      <a:srgbClr val="002060"/>
                    </a:solidFill>
                  </a:rPr>
                  <a:t>picks</a:t>
                </a:r>
                <a:r>
                  <a:rPr lang="nb-NO" sz="2800" dirty="0">
                    <a:solidFill>
                      <a:srgbClr val="002060"/>
                    </a:solidFill>
                  </a:rPr>
                  <a:t> </a:t>
                </a:r>
                <a:r>
                  <a:rPr lang="nb-NO" sz="2800" dirty="0" err="1">
                    <a:solidFill>
                      <a:srgbClr val="002060"/>
                    </a:solidFill>
                  </a:rPr>
                  <a:t>the</a:t>
                </a:r>
                <a:r>
                  <a:rPr lang="nb-NO" sz="2800" dirty="0">
                    <a:solidFill>
                      <a:srgbClr val="002060"/>
                    </a:solidFill>
                  </a:rPr>
                  <a:t> letter </a:t>
                </a:r>
                <a:r>
                  <a:rPr lang="nb-NO" sz="2800" dirty="0">
                    <a:solidFill>
                      <a:srgbClr val="C00000"/>
                    </a:solidFill>
                  </a:rPr>
                  <a:t>a</a:t>
                </a:r>
                <a:r>
                  <a:rPr lang="nb-NO" sz="2800" dirty="0">
                    <a:solidFill>
                      <a:srgbClr val="002060"/>
                    </a:solidFill>
                  </a:rPr>
                  <a:t>.</a:t>
                </a:r>
                <a:r>
                  <a:rPr lang="nb-NO" sz="2800" dirty="0"/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03" y="2996952"/>
                <a:ext cx="6920805" cy="954107"/>
              </a:xfrm>
              <a:prstGeom prst="rect">
                <a:avLst/>
              </a:prstGeom>
              <a:blipFill rotWithShape="1">
                <a:blip r:embed="rId2"/>
                <a:stretch>
                  <a:fillRect t="-5769" b="-1794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5536" y="4149080"/>
            <a:ext cx="7255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err="1" smtClean="0">
                <a:solidFill>
                  <a:srgbClr val="002060"/>
                </a:solidFill>
              </a:rPr>
              <a:t>Constraints</a:t>
            </a:r>
            <a:r>
              <a:rPr lang="nb-NO" sz="2000" dirty="0" smtClean="0">
                <a:solidFill>
                  <a:srgbClr val="002060"/>
                </a:solidFill>
              </a:rPr>
              <a:t>: 	For </a:t>
            </a:r>
            <a:r>
              <a:rPr lang="nb-NO" sz="2000" dirty="0" err="1" smtClean="0">
                <a:solidFill>
                  <a:srgbClr val="002060"/>
                </a:solidFill>
              </a:rPr>
              <a:t>each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column</a:t>
            </a:r>
            <a:r>
              <a:rPr lang="nb-NO" sz="2000" dirty="0" smtClean="0">
                <a:solidFill>
                  <a:srgbClr val="002060"/>
                </a:solidFill>
              </a:rPr>
              <a:t> type </a:t>
            </a:r>
            <a:r>
              <a:rPr lang="nb-NO" sz="2000" dirty="0" smtClean="0">
                <a:solidFill>
                  <a:srgbClr val="C00000"/>
                </a:solidFill>
              </a:rPr>
              <a:t>t</a:t>
            </a:r>
            <a:r>
              <a:rPr lang="nb-NO" sz="2000" dirty="0" smtClean="0">
                <a:solidFill>
                  <a:srgbClr val="002060"/>
                </a:solidFill>
              </a:rPr>
              <a:t>, </a:t>
            </a:r>
            <a:r>
              <a:rPr lang="nb-NO" sz="2000" dirty="0" err="1" smtClean="0">
                <a:solidFill>
                  <a:srgbClr val="002060"/>
                </a:solidFill>
              </a:rPr>
              <a:t>the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chosen</a:t>
            </a:r>
            <a:r>
              <a:rPr lang="nb-NO" sz="2000" dirty="0" smtClean="0">
                <a:solidFill>
                  <a:srgbClr val="002060"/>
                </a:solidFill>
              </a:rPr>
              <a:t> letters </a:t>
            </a:r>
            <a:r>
              <a:rPr lang="nb-NO" sz="2000" dirty="0" err="1" smtClean="0">
                <a:solidFill>
                  <a:srgbClr val="002060"/>
                </a:solidFill>
              </a:rPr>
              <a:t>add</a:t>
            </a:r>
            <a:r>
              <a:rPr lang="nb-NO" sz="2000" dirty="0" smtClean="0">
                <a:solidFill>
                  <a:srgbClr val="002060"/>
                </a:solidFill>
              </a:rPr>
              <a:t> up </a:t>
            </a:r>
            <a:br>
              <a:rPr lang="nb-NO" sz="2000" dirty="0" smtClean="0">
                <a:solidFill>
                  <a:srgbClr val="002060"/>
                </a:solidFill>
              </a:rPr>
            </a:br>
            <a:r>
              <a:rPr lang="nb-NO" sz="2000" dirty="0" smtClean="0">
                <a:solidFill>
                  <a:srgbClr val="002060"/>
                </a:solidFill>
              </a:rPr>
              <a:t>		to </a:t>
            </a:r>
            <a:r>
              <a:rPr lang="nb-NO" sz="2000" dirty="0" err="1" smtClean="0">
                <a:solidFill>
                  <a:srgbClr val="002060"/>
                </a:solidFill>
              </a:rPr>
              <a:t>the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number</a:t>
            </a:r>
            <a:r>
              <a:rPr lang="nb-NO" sz="2000" dirty="0" smtClean="0">
                <a:solidFill>
                  <a:srgbClr val="002060"/>
                </a:solidFill>
              </a:rPr>
              <a:t> </a:t>
            </a:r>
            <a:r>
              <a:rPr lang="nb-NO" sz="2000" dirty="0" err="1" smtClean="0">
                <a:solidFill>
                  <a:srgbClr val="002060"/>
                </a:solidFill>
              </a:rPr>
              <a:t>of</a:t>
            </a:r>
            <a:r>
              <a:rPr lang="nb-NO" sz="2000" dirty="0" smtClean="0">
                <a:solidFill>
                  <a:srgbClr val="002060"/>
                </a:solidFill>
              </a:rPr>
              <a:t> type </a:t>
            </a:r>
            <a:r>
              <a:rPr lang="nb-NO" sz="2000" dirty="0" smtClean="0">
                <a:solidFill>
                  <a:srgbClr val="C00000"/>
                </a:solidFill>
              </a:rPr>
              <a:t>t</a:t>
            </a:r>
            <a:r>
              <a:rPr lang="nb-NO" sz="2000" dirty="0" smtClean="0">
                <a:solidFill>
                  <a:srgbClr val="002060"/>
                </a:solidFill>
              </a:rPr>
              <a:t>.</a:t>
            </a:r>
            <a:endParaRPr lang="nb-NO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Objective</a:t>
            </a:r>
            <a:r>
              <a:rPr lang="nb-NO" dirty="0" smtClean="0"/>
              <a:t> </a:t>
            </a:r>
            <a:r>
              <a:rPr lang="nb-NO" dirty="0" err="1" smtClean="0"/>
              <a:t>Function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For a </a:t>
            </a:r>
            <a:r>
              <a:rPr lang="nb-NO" dirty="0" err="1" smtClean="0"/>
              <a:t>string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baseline="-25000" dirty="0" smtClean="0">
                <a:solidFill>
                  <a:srgbClr val="C00000"/>
                </a:solidFill>
              </a:rPr>
              <a:t>i</a:t>
            </a:r>
            <a:r>
              <a:rPr lang="nb-NO" dirty="0" smtClean="0"/>
              <a:t> and </a:t>
            </a:r>
            <a:r>
              <a:rPr lang="nb-NO" dirty="0" err="1" smtClean="0"/>
              <a:t>column</a:t>
            </a:r>
            <a:r>
              <a:rPr lang="nb-NO" dirty="0" smtClean="0"/>
              <a:t> type </a:t>
            </a:r>
            <a:r>
              <a:rPr lang="nb-NO" dirty="0" smtClean="0">
                <a:solidFill>
                  <a:srgbClr val="C00000"/>
                </a:solidFill>
              </a:rPr>
              <a:t>t</a:t>
            </a:r>
            <a:r>
              <a:rPr lang="nb-NO" dirty="0" smtClean="0"/>
              <a:t>, let</a:t>
            </a:r>
            <a:br>
              <a:rPr lang="nb-NO" dirty="0" smtClean="0"/>
            </a:b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baseline="-25000" dirty="0" smtClean="0">
                <a:solidFill>
                  <a:srgbClr val="C00000"/>
                </a:solidFill>
              </a:rPr>
              <a:t>i</a:t>
            </a:r>
            <a:r>
              <a:rPr lang="nb-NO" dirty="0" smtClean="0">
                <a:solidFill>
                  <a:srgbClr val="C00000"/>
                </a:solidFill>
              </a:rPr>
              <a:t>[t]</a:t>
            </a:r>
            <a:r>
              <a:rPr lang="nb-NO" dirty="0" smtClean="0"/>
              <a:t> be </a:t>
            </a:r>
            <a:r>
              <a:rPr lang="nb-NO" dirty="0" err="1" smtClean="0"/>
              <a:t>the</a:t>
            </a:r>
            <a:r>
              <a:rPr lang="nb-NO" dirty="0" smtClean="0"/>
              <a:t> letter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baseline="-25000" dirty="0" smtClean="0">
                <a:solidFill>
                  <a:srgbClr val="C00000"/>
                </a:solidFill>
              </a:rPr>
              <a:t>i</a:t>
            </a:r>
            <a:r>
              <a:rPr lang="nb-NO" dirty="0" smtClean="0"/>
              <a:t> in </a:t>
            </a:r>
            <a:r>
              <a:rPr lang="nb-NO" dirty="0" err="1" smtClean="0"/>
              <a:t>columns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type </a:t>
            </a:r>
            <a:r>
              <a:rPr lang="nb-NO" dirty="0" smtClean="0">
                <a:solidFill>
                  <a:srgbClr val="C00000"/>
                </a:solidFill>
              </a:rPr>
              <a:t>t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For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baseline="-25000" dirty="0" smtClean="0">
                <a:solidFill>
                  <a:srgbClr val="C00000"/>
                </a:solidFill>
              </a:rPr>
              <a:t>i</a:t>
            </a:r>
            <a:r>
              <a:rPr lang="nb-NO" dirty="0" smtClean="0"/>
              <a:t>,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distance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is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36392" y="4005064"/>
                <a:ext cx="3347776" cy="1446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nb-NO" sz="28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nb-NO" sz="28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𝑦𝑝𝑒</m:t>
                          </m:r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nb-NO" sz="28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nb-NO" sz="28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nb-NO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  <m:r>
                                    <a:rPr lang="nb-NO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𝑒𝑡𝑡𝑒𝑟</m:t>
                                  </m:r>
                                </m:e>
                                <m:e>
                                  <m:r>
                                    <a:rPr lang="nb-NO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nb-NO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nb-NO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nb-NO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nb-NO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nb-NO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nb-NO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]</m:t>
                                  </m:r>
                                </m:e>
                              </m:eqAr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nb-NO" sz="2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nb-NO" sz="28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28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nb-NO" sz="28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nb-NO" sz="28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nb-NO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392" y="4005064"/>
                <a:ext cx="3347776" cy="14460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9552" y="5733256"/>
            <a:ext cx="43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 smtClean="0"/>
              <a:t>Objective</a:t>
            </a:r>
            <a:r>
              <a:rPr lang="nb-NO" sz="2800" dirty="0"/>
              <a:t> </a:t>
            </a:r>
            <a:r>
              <a:rPr lang="nb-NO" sz="2800" dirty="0" smtClean="0"/>
              <a:t>is </a:t>
            </a:r>
            <a:r>
              <a:rPr lang="nb-NO" sz="2800" dirty="0" err="1" smtClean="0"/>
              <a:t>Minimize</a:t>
            </a:r>
            <a:r>
              <a:rPr lang="nb-NO" sz="2800" dirty="0" smtClean="0"/>
              <a:t> Max </a:t>
            </a:r>
            <a:r>
              <a:rPr lang="nb-NO" sz="2800" dirty="0" smtClean="0">
                <a:solidFill>
                  <a:srgbClr val="C00000"/>
                </a:solidFill>
              </a:rPr>
              <a:t>d</a:t>
            </a:r>
            <a:r>
              <a:rPr lang="nb-NO" sz="2800" baseline="-25000" dirty="0" smtClean="0">
                <a:solidFill>
                  <a:srgbClr val="C00000"/>
                </a:solidFill>
              </a:rPr>
              <a:t>i</a:t>
            </a:r>
            <a:endParaRPr lang="nb-NO" sz="2800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Algorithm</a:t>
            </a:r>
            <a:r>
              <a:rPr lang="nb-NO" dirty="0" smtClean="0"/>
              <a:t> for </a:t>
            </a:r>
            <a:r>
              <a:rPr lang="nb-NO" dirty="0" err="1" smtClean="0"/>
              <a:t>Closest</a:t>
            </a:r>
            <a:r>
              <a:rPr lang="nb-NO" dirty="0" smtClean="0"/>
              <a:t> </a:t>
            </a:r>
            <a:r>
              <a:rPr lang="nb-NO" dirty="0" err="1" smtClean="0"/>
              <a:t>String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8312"/>
                <a:ext cx="8229600" cy="11807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>
                    <a:solidFill>
                      <a:srgbClr val="002060"/>
                    </a:solidFill>
                  </a:rPr>
                  <a:t>Number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of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variables in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the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ILP is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⋅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baseline="30000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so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the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final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running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 time is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FPT</a:t>
                </a:r>
                <a:r>
                  <a:rPr lang="nb-NO" dirty="0">
                    <a:solidFill>
                      <a:srgbClr val="002060"/>
                    </a:solidFill>
                  </a:rPr>
                  <a:t> 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in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. (double </a:t>
                </a:r>
                <a:r>
                  <a:rPr lang="nb-NO" dirty="0" err="1" smtClean="0">
                    <a:solidFill>
                      <a:srgbClr val="002060"/>
                    </a:solidFill>
                  </a:rPr>
                  <a:t>exponential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)</a:t>
                </a:r>
                <a:endParaRPr lang="nb-NO" baseline="30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8312"/>
                <a:ext cx="8229600" cy="1180728"/>
              </a:xfrm>
              <a:blipFill rotWithShape="1">
                <a:blip r:embed="rId2"/>
                <a:stretch>
                  <a:fillRect l="-1852" t="-6186" r="-2667" b="-721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7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nb-NO" dirty="0" err="1" smtClean="0"/>
              <a:t>Conclusions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2404864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(</a:t>
            </a:r>
            <a:r>
              <a:rPr lang="nb-NO" dirty="0" err="1" smtClean="0">
                <a:solidFill>
                  <a:srgbClr val="0070C0"/>
                </a:solidFill>
              </a:rPr>
              <a:t>Integer</a:t>
            </a:r>
            <a:r>
              <a:rPr lang="nb-NO" dirty="0" smtClean="0"/>
              <a:t>) </a:t>
            </a:r>
            <a:r>
              <a:rPr lang="nb-NO" dirty="0" smtClean="0">
                <a:solidFill>
                  <a:srgbClr val="C00000"/>
                </a:solidFill>
              </a:rPr>
              <a:t>Linear Programming </a:t>
            </a:r>
            <a:r>
              <a:rPr lang="nb-NO" dirty="0" smtClean="0"/>
              <a:t>is a </a:t>
            </a:r>
            <a:r>
              <a:rPr lang="nb-NO" dirty="0" err="1" smtClean="0">
                <a:solidFill>
                  <a:schemeClr val="accent6">
                    <a:lumMod val="75000"/>
                  </a:schemeClr>
                </a:solidFill>
              </a:rPr>
              <a:t>useful</a:t>
            </a:r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b-NO" dirty="0" err="1" smtClean="0">
                <a:solidFill>
                  <a:schemeClr val="accent6">
                    <a:lumMod val="75000"/>
                  </a:schemeClr>
                </a:solidFill>
              </a:rPr>
              <a:t>tool</a:t>
            </a:r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nb-NO" dirty="0" smtClean="0"/>
              <a:t>for </a:t>
            </a:r>
            <a:r>
              <a:rPr lang="nb-NO" dirty="0" err="1" smtClean="0"/>
              <a:t>parameterized</a:t>
            </a:r>
            <a:r>
              <a:rPr lang="nb-NO" dirty="0" smtClean="0"/>
              <a:t> </a:t>
            </a:r>
            <a:r>
              <a:rPr lang="nb-NO" dirty="0" err="1" smtClean="0"/>
              <a:t>algorithms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Has </a:t>
            </a:r>
            <a:r>
              <a:rPr lang="nb-NO" dirty="0" smtClean="0">
                <a:solidFill>
                  <a:srgbClr val="FF0000"/>
                </a:solidFill>
              </a:rPr>
              <a:t>not </a:t>
            </a:r>
            <a:r>
              <a:rPr lang="nb-NO" dirty="0" err="1" smtClean="0">
                <a:solidFill>
                  <a:srgbClr val="FF0000"/>
                </a:solidFill>
              </a:rPr>
              <a:t>yet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/>
              <a:t>been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B0F0"/>
                </a:solidFill>
              </a:rPr>
              <a:t>explored</a:t>
            </a:r>
            <a:r>
              <a:rPr lang="nb-NO" dirty="0" smtClean="0">
                <a:solidFill>
                  <a:srgbClr val="00B0F0"/>
                </a:solidFill>
              </a:rPr>
              <a:t> </a:t>
            </a:r>
            <a:r>
              <a:rPr lang="nb-NO" dirty="0" smtClean="0"/>
              <a:t>in </a:t>
            </a:r>
            <a:r>
              <a:rPr lang="nb-NO" dirty="0" err="1" smtClean="0"/>
              <a:t>great</a:t>
            </a:r>
            <a:r>
              <a:rPr lang="nb-NO" dirty="0" smtClean="0"/>
              <a:t> </a:t>
            </a:r>
            <a:r>
              <a:rPr lang="nb-NO" dirty="0" err="1" smtClean="0"/>
              <a:t>depth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81913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Show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ILP</a:t>
            </a:r>
            <a:r>
              <a:rPr lang="nb-NO" dirty="0" smtClean="0"/>
              <a:t> is </a:t>
            </a:r>
            <a:r>
              <a:rPr lang="nb-NO" dirty="0" smtClean="0">
                <a:solidFill>
                  <a:srgbClr val="0070C0"/>
                </a:solidFill>
              </a:rPr>
              <a:t>NP</a:t>
            </a:r>
            <a:r>
              <a:rPr lang="nb-NO" dirty="0" smtClean="0"/>
              <a:t>-hard.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Show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clause</a:t>
            </a:r>
            <a:r>
              <a:rPr lang="nb-NO" dirty="0" smtClean="0"/>
              <a:t> </a:t>
            </a:r>
            <a:r>
              <a:rPr lang="nb-NO" dirty="0" err="1" smtClean="0"/>
              <a:t>deletion</a:t>
            </a:r>
            <a:r>
              <a:rPr lang="nb-NO" dirty="0" smtClean="0"/>
              <a:t> </a:t>
            </a:r>
            <a:r>
              <a:rPr lang="nb-NO" dirty="0" err="1" smtClean="0"/>
              <a:t>version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Almost</a:t>
            </a:r>
            <a:r>
              <a:rPr lang="nb-NO" dirty="0" smtClean="0">
                <a:solidFill>
                  <a:srgbClr val="C00000"/>
                </a:solidFill>
              </a:rPr>
              <a:t> 2-SAT </a:t>
            </a:r>
            <a:r>
              <a:rPr lang="nb-NO" dirty="0" smtClean="0"/>
              <a:t>is </a:t>
            </a:r>
            <a:r>
              <a:rPr lang="nb-NO" dirty="0" smtClean="0">
                <a:solidFill>
                  <a:srgbClr val="0070C0"/>
                </a:solidFill>
              </a:rPr>
              <a:t>FPT</a:t>
            </a:r>
            <a:r>
              <a:rPr lang="nb-NO" dirty="0" smtClean="0"/>
              <a:t> by </a:t>
            </a:r>
            <a:r>
              <a:rPr lang="nb-NO" dirty="0" err="1" smtClean="0"/>
              <a:t>reduction</a:t>
            </a:r>
            <a:r>
              <a:rPr lang="nb-NO" dirty="0"/>
              <a:t> </a:t>
            </a:r>
            <a:r>
              <a:rPr lang="nb-NO" dirty="0" smtClean="0"/>
              <a:t>to </a:t>
            </a:r>
            <a:r>
              <a:rPr lang="nb-NO" dirty="0" err="1" smtClean="0">
                <a:solidFill>
                  <a:srgbClr val="C00000"/>
                </a:solidFill>
              </a:rPr>
              <a:t>Almost</a:t>
            </a:r>
            <a:r>
              <a:rPr lang="nb-NO" dirty="0" smtClean="0">
                <a:solidFill>
                  <a:srgbClr val="C00000"/>
                </a:solidFill>
              </a:rPr>
              <a:t> 2-SAT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Book: </a:t>
            </a:r>
            <a:r>
              <a:rPr lang="nb-NO" dirty="0" smtClean="0">
                <a:solidFill>
                  <a:srgbClr val="C00000"/>
                </a:solidFill>
              </a:rPr>
              <a:t>3.20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3.23</a:t>
            </a:r>
          </a:p>
        </p:txBody>
      </p:sp>
    </p:spTree>
    <p:extLst>
      <p:ext uri="{BB962C8B-B14F-4D97-AF65-F5344CB8AC3E}">
        <p14:creationId xmlns:p14="http://schemas.microsoft.com/office/powerpoint/2010/main" val="20768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5802" y="2354104"/>
            <a:ext cx="748576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You?</a:t>
            </a:r>
            <a:endParaRPr lang="en-US" sz="1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6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Surplus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The </a:t>
                </a:r>
                <a:r>
                  <a:rPr lang="nb-NO" i="1" dirty="0" smtClean="0">
                    <a:solidFill>
                      <a:srgbClr val="C00000"/>
                    </a:solidFill>
                  </a:rPr>
                  <a:t>surplus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an </a:t>
                </a:r>
                <a:r>
                  <a:rPr lang="nb-NO" dirty="0" err="1" smtClean="0"/>
                  <a:t>independent</a:t>
                </a:r>
                <a:r>
                  <a:rPr lang="nb-NO" dirty="0" smtClean="0"/>
                  <a:t> set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is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|N(I)| – |I|</a:t>
                </a:r>
                <a:r>
                  <a:rPr lang="nb-NO" dirty="0" smtClean="0"/>
                  <a:t>. The surplus can be negative!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In any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{0 ,</m:t>
                    </m:r>
                    <m:f>
                      <m:f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, 1}</m:t>
                    </m:r>
                  </m:oMath>
                </a14:m>
                <a:r>
                  <a:rPr lang="nb-NO" dirty="0" smtClean="0"/>
                  <a:t>-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LP</a:t>
                </a:r>
                <a:r>
                  <a:rPr lang="nb-NO" dirty="0" smtClean="0"/>
                  <a:t> solution, the total </a:t>
                </a:r>
                <a:r>
                  <a:rPr lang="nb-NO" dirty="0" err="1" smtClean="0"/>
                  <a:t>weight</a:t>
                </a:r>
                <a:r>
                  <a:rPr lang="nb-NO" dirty="0" smtClean="0"/>
                  <a:t> is </a:t>
                </a:r>
                <a:br>
                  <a:rPr lang="nb-NO" dirty="0" smtClean="0"/>
                </a:br>
                <a:r>
                  <a:rPr lang="nb-NO" dirty="0" smtClean="0">
                    <a:solidFill>
                      <a:srgbClr val="C00000"/>
                    </a:solidFill>
                  </a:rPr>
                  <a:t>n/2 + surplus(V</a:t>
                </a:r>
                <a:r>
                  <a:rPr lang="nb-NO" baseline="-25000" dirty="0" smtClean="0">
                    <a:solidFill>
                      <a:srgbClr val="C00000"/>
                    </a:solidFill>
                  </a:rPr>
                  <a:t>0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)/2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0070C0"/>
                    </a:solidFill>
                  </a:rPr>
                  <a:t>Solving</a:t>
                </a:r>
                <a:r>
                  <a:rPr lang="nb-NO" dirty="0" smtClean="0"/>
                  <a:t> the Vertex Cover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LP</a:t>
                </a:r>
                <a:r>
                  <a:rPr lang="nb-NO" dirty="0" smtClean="0"/>
                  <a:t> is equivalent to finding an independent set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of minimum surplus.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704" t="-1617" b="-13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97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Vertex Cover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36815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Have </a:t>
            </a:r>
            <a:r>
              <a:rPr lang="nb-NO" dirty="0" err="1" smtClean="0"/>
              <a:t>seen</a:t>
            </a:r>
            <a:r>
              <a:rPr lang="nb-NO" dirty="0" smtClean="0"/>
              <a:t> a </a:t>
            </a:r>
            <a:r>
              <a:rPr lang="nb-NO" dirty="0" err="1" smtClean="0"/>
              <a:t>kernel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O(k</a:t>
            </a:r>
            <a:r>
              <a:rPr lang="nb-NO" baseline="30000" dirty="0" smtClean="0">
                <a:solidFill>
                  <a:srgbClr val="C00000"/>
                </a:solidFill>
              </a:rPr>
              <a:t>2</a:t>
            </a:r>
            <a:r>
              <a:rPr lang="nb-NO" dirty="0" smtClean="0">
                <a:solidFill>
                  <a:srgbClr val="C00000"/>
                </a:solidFill>
              </a:rPr>
              <a:t>)</a:t>
            </a:r>
            <a:r>
              <a:rPr lang="nb-NO" dirty="0" smtClean="0"/>
              <a:t> </a:t>
            </a:r>
            <a:r>
              <a:rPr lang="nb-NO" dirty="0" err="1" smtClean="0"/>
              <a:t>vertices</a:t>
            </a:r>
            <a:r>
              <a:rPr lang="nb-NO" dirty="0" smtClean="0"/>
              <a:t>, </a:t>
            </a:r>
            <a:br>
              <a:rPr lang="nb-NO" dirty="0" smtClean="0"/>
            </a:b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see</a:t>
            </a:r>
            <a:r>
              <a:rPr lang="nb-NO" dirty="0" smtClean="0"/>
              <a:t> a </a:t>
            </a:r>
            <a:r>
              <a:rPr lang="nb-NO" dirty="0" err="1" smtClean="0"/>
              <a:t>kernel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2k</a:t>
            </a:r>
            <a:r>
              <a:rPr lang="nb-NO" dirty="0" smtClean="0"/>
              <a:t> </a:t>
            </a:r>
            <a:r>
              <a:rPr lang="nb-NO" dirty="0" err="1" smtClean="0"/>
              <a:t>vertices</a:t>
            </a:r>
            <a:r>
              <a:rPr lang="nb-NO" dirty="0" smtClean="0"/>
              <a:t>.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7544" y="1556792"/>
                <a:ext cx="792088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b-NO" sz="3200" b="1" dirty="0">
                    <a:solidFill>
                      <a:srgbClr val="002060"/>
                    </a:solidFill>
                  </a:rPr>
                  <a:t>In:</a:t>
                </a:r>
                <a:r>
                  <a:rPr lang="nb-NO" sz="3200" dirty="0"/>
                  <a:t> </a:t>
                </a:r>
                <a:r>
                  <a:rPr lang="nb-NO" sz="3200" dirty="0">
                    <a:solidFill>
                      <a:srgbClr val="C00000"/>
                    </a:solidFill>
                  </a:rPr>
                  <a:t>G</a:t>
                </a:r>
                <a:r>
                  <a:rPr lang="nb-NO" sz="3200" dirty="0"/>
                  <a:t>,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</a:t>
                </a:r>
                <a:endParaRPr lang="nb-NO" sz="3200" dirty="0">
                  <a:solidFill>
                    <a:srgbClr val="C00000"/>
                  </a:solidFill>
                </a:endParaRPr>
              </a:p>
              <a:p>
                <a:r>
                  <a:rPr lang="nb-NO" sz="3200" b="1" dirty="0">
                    <a:solidFill>
                      <a:srgbClr val="002060"/>
                    </a:solidFill>
                  </a:rPr>
                  <a:t>Question:</a:t>
                </a:r>
                <a:r>
                  <a:rPr lang="nb-NO" sz="32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∃</m:t>
                    </m:r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nb-NO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b-NO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nb-NO" sz="3200" i="1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nb-NO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b-NO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nb-NO" sz="3200" i="1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nor/>
                      </m:rPr>
                      <a:rPr lang="nb-NO" sz="3200" b="0" i="0" dirty="0" smtClean="0">
                        <a:solidFill>
                          <a:srgbClr val="C00000"/>
                        </a:solidFill>
                      </a:rPr>
                      <m:t>k</m:t>
                    </m:r>
                    <m:r>
                      <m:rPr>
                        <m:nor/>
                      </m:rPr>
                      <a:rPr lang="nb-NO" sz="3200" b="0" i="0" dirty="0" smtClean="0">
                        <a:solidFill>
                          <a:srgbClr val="C00000"/>
                        </a:solidFill>
                      </a:rPr>
                      <m:t> </m:t>
                    </m:r>
                  </m:oMath>
                </a14:m>
                <a:r>
                  <a:rPr lang="nb-NO" sz="3200" dirty="0"/>
                  <a:t>such that every edge in </a:t>
                </a:r>
                <a:r>
                  <a:rPr lang="nb-NO" sz="3200" dirty="0">
                    <a:solidFill>
                      <a:srgbClr val="C00000"/>
                    </a:solidFill>
                  </a:rPr>
                  <a:t>G</a:t>
                </a:r>
                <a:r>
                  <a:rPr lang="nb-NO" sz="3200" dirty="0"/>
                  <a:t> has an endpoint in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3200" dirty="0" smtClean="0"/>
                  <a:t>?</a:t>
                </a:r>
                <a:endParaRPr lang="nb-NO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556792"/>
                <a:ext cx="7920880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2002" t="-5039" r="-1155" b="-1162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55776" y="1947826"/>
            <a:ext cx="4079150" cy="4145470"/>
            <a:chOff x="2123728" y="1947826"/>
            <a:chExt cx="4079150" cy="4145470"/>
          </a:xfrm>
        </p:grpSpPr>
        <p:sp>
          <p:nvSpPr>
            <p:cNvPr id="4" name="Oval 3"/>
            <p:cNvSpPr/>
            <p:nvPr/>
          </p:nvSpPr>
          <p:spPr>
            <a:xfrm>
              <a:off x="2483768" y="194782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Oval 4"/>
            <p:cNvSpPr/>
            <p:nvPr/>
          </p:nvSpPr>
          <p:spPr>
            <a:xfrm>
              <a:off x="3131840" y="194782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Oval 5"/>
            <p:cNvSpPr/>
            <p:nvPr/>
          </p:nvSpPr>
          <p:spPr>
            <a:xfrm>
              <a:off x="3779912" y="194782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Oval 6"/>
            <p:cNvSpPr/>
            <p:nvPr/>
          </p:nvSpPr>
          <p:spPr>
            <a:xfrm>
              <a:off x="4499992" y="194782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Oval 7"/>
            <p:cNvSpPr/>
            <p:nvPr/>
          </p:nvSpPr>
          <p:spPr>
            <a:xfrm>
              <a:off x="5148064" y="194782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Oval 8"/>
            <p:cNvSpPr/>
            <p:nvPr/>
          </p:nvSpPr>
          <p:spPr>
            <a:xfrm>
              <a:off x="2483768" y="302794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Oval 9"/>
            <p:cNvSpPr/>
            <p:nvPr/>
          </p:nvSpPr>
          <p:spPr>
            <a:xfrm>
              <a:off x="3131840" y="302794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Oval 10"/>
            <p:cNvSpPr/>
            <p:nvPr/>
          </p:nvSpPr>
          <p:spPr>
            <a:xfrm>
              <a:off x="3779912" y="302794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Oval 11"/>
            <p:cNvSpPr/>
            <p:nvPr/>
          </p:nvSpPr>
          <p:spPr>
            <a:xfrm>
              <a:off x="4499992" y="3027946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23728" y="3964050"/>
              <a:ext cx="4079150" cy="2129246"/>
            </a:xfrm>
            <a:custGeom>
              <a:avLst/>
              <a:gdLst>
                <a:gd name="connsiteX0" fmla="*/ 2903493 w 4079150"/>
                <a:gd name="connsiteY0" fmla="*/ 836023 h 2129246"/>
                <a:gd name="connsiteX1" fmla="*/ 2576921 w 4079150"/>
                <a:gd name="connsiteY1" fmla="*/ 182880 h 2129246"/>
                <a:gd name="connsiteX2" fmla="*/ 2028281 w 4079150"/>
                <a:gd name="connsiteY2" fmla="*/ 0 h 2129246"/>
                <a:gd name="connsiteX3" fmla="*/ 1897653 w 4079150"/>
                <a:gd name="connsiteY3" fmla="*/ 0 h 2129246"/>
                <a:gd name="connsiteX4" fmla="*/ 1466579 w 4079150"/>
                <a:gd name="connsiteY4" fmla="*/ 496389 h 2129246"/>
                <a:gd name="connsiteX5" fmla="*/ 1218384 w 4079150"/>
                <a:gd name="connsiteY5" fmla="*/ 953589 h 2129246"/>
                <a:gd name="connsiteX6" fmla="*/ 970190 w 4079150"/>
                <a:gd name="connsiteY6" fmla="*/ 783771 h 2129246"/>
                <a:gd name="connsiteX7" fmla="*/ 787310 w 4079150"/>
                <a:gd name="connsiteY7" fmla="*/ 731520 h 2129246"/>
                <a:gd name="connsiteX8" fmla="*/ 173356 w 4079150"/>
                <a:gd name="connsiteY8" fmla="*/ 966651 h 2129246"/>
                <a:gd name="connsiteX9" fmla="*/ 94979 w 4079150"/>
                <a:gd name="connsiteY9" fmla="*/ 1058091 h 2129246"/>
                <a:gd name="connsiteX10" fmla="*/ 3539 w 4079150"/>
                <a:gd name="connsiteY10" fmla="*/ 1554480 h 2129246"/>
                <a:gd name="connsiteX11" fmla="*/ 29664 w 4079150"/>
                <a:gd name="connsiteY11" fmla="*/ 1750423 h 2129246"/>
                <a:gd name="connsiteX12" fmla="*/ 382361 w 4079150"/>
                <a:gd name="connsiteY12" fmla="*/ 2011680 h 2129246"/>
                <a:gd name="connsiteX13" fmla="*/ 512990 w 4079150"/>
                <a:gd name="connsiteY13" fmla="*/ 2063931 h 2129246"/>
                <a:gd name="connsiteX14" fmla="*/ 552179 w 4079150"/>
                <a:gd name="connsiteY14" fmla="*/ 2090057 h 2129246"/>
                <a:gd name="connsiteX15" fmla="*/ 643619 w 4079150"/>
                <a:gd name="connsiteY15" fmla="*/ 2103120 h 2129246"/>
                <a:gd name="connsiteX16" fmla="*/ 917939 w 4079150"/>
                <a:gd name="connsiteY16" fmla="*/ 2129246 h 2129246"/>
                <a:gd name="connsiteX17" fmla="*/ 1140007 w 4079150"/>
                <a:gd name="connsiteY17" fmla="*/ 2116183 h 2129246"/>
                <a:gd name="connsiteX18" fmla="*/ 1518830 w 4079150"/>
                <a:gd name="connsiteY18" fmla="*/ 1763486 h 2129246"/>
                <a:gd name="connsiteX19" fmla="*/ 1623333 w 4079150"/>
                <a:gd name="connsiteY19" fmla="*/ 1632857 h 2129246"/>
                <a:gd name="connsiteX20" fmla="*/ 2185036 w 4079150"/>
                <a:gd name="connsiteY20" fmla="*/ 1593669 h 2129246"/>
                <a:gd name="connsiteX21" fmla="*/ 2380979 w 4079150"/>
                <a:gd name="connsiteY21" fmla="*/ 1593669 h 2129246"/>
                <a:gd name="connsiteX22" fmla="*/ 2746739 w 4079150"/>
                <a:gd name="connsiteY22" fmla="*/ 1711234 h 2129246"/>
                <a:gd name="connsiteX23" fmla="*/ 2877367 w 4079150"/>
                <a:gd name="connsiteY23" fmla="*/ 1815737 h 2129246"/>
                <a:gd name="connsiteX24" fmla="*/ 2981870 w 4079150"/>
                <a:gd name="connsiteY24" fmla="*/ 1867989 h 2129246"/>
                <a:gd name="connsiteX25" fmla="*/ 3164750 w 4079150"/>
                <a:gd name="connsiteY25" fmla="*/ 2011680 h 2129246"/>
                <a:gd name="connsiteX26" fmla="*/ 3295379 w 4079150"/>
                <a:gd name="connsiteY26" fmla="*/ 2024743 h 2129246"/>
                <a:gd name="connsiteX27" fmla="*/ 3608887 w 4079150"/>
                <a:gd name="connsiteY27" fmla="*/ 1998617 h 2129246"/>
                <a:gd name="connsiteX28" fmla="*/ 3726453 w 4079150"/>
                <a:gd name="connsiteY28" fmla="*/ 1985554 h 2129246"/>
                <a:gd name="connsiteX29" fmla="*/ 3791767 w 4079150"/>
                <a:gd name="connsiteY29" fmla="*/ 1972491 h 2129246"/>
                <a:gd name="connsiteX30" fmla="*/ 4079150 w 4079150"/>
                <a:gd name="connsiteY30" fmla="*/ 1384663 h 2129246"/>
                <a:gd name="connsiteX31" fmla="*/ 4053024 w 4079150"/>
                <a:gd name="connsiteY31" fmla="*/ 1214846 h 2129246"/>
                <a:gd name="connsiteX32" fmla="*/ 4026899 w 4079150"/>
                <a:gd name="connsiteY32" fmla="*/ 1123406 h 2129246"/>
                <a:gd name="connsiteX33" fmla="*/ 3870144 w 4079150"/>
                <a:gd name="connsiteY33" fmla="*/ 979714 h 2129246"/>
                <a:gd name="connsiteX34" fmla="*/ 3778704 w 4079150"/>
                <a:gd name="connsiteY34" fmla="*/ 914400 h 2129246"/>
                <a:gd name="connsiteX35" fmla="*/ 3739516 w 4079150"/>
                <a:gd name="connsiteY35" fmla="*/ 901337 h 2129246"/>
                <a:gd name="connsiteX36" fmla="*/ 3595824 w 4079150"/>
                <a:gd name="connsiteY36" fmla="*/ 888274 h 2129246"/>
                <a:gd name="connsiteX37" fmla="*/ 3269253 w 4079150"/>
                <a:gd name="connsiteY37" fmla="*/ 888274 h 2129246"/>
                <a:gd name="connsiteX38" fmla="*/ 2968807 w 4079150"/>
                <a:gd name="connsiteY38" fmla="*/ 901337 h 2129246"/>
                <a:gd name="connsiteX39" fmla="*/ 2903493 w 4079150"/>
                <a:gd name="connsiteY39" fmla="*/ 836023 h 212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079150" h="2129246">
                  <a:moveTo>
                    <a:pt x="2903493" y="836023"/>
                  </a:moveTo>
                  <a:lnTo>
                    <a:pt x="2576921" y="182880"/>
                  </a:lnTo>
                  <a:lnTo>
                    <a:pt x="2028281" y="0"/>
                  </a:lnTo>
                  <a:lnTo>
                    <a:pt x="1897653" y="0"/>
                  </a:lnTo>
                  <a:lnTo>
                    <a:pt x="1466579" y="496389"/>
                  </a:lnTo>
                  <a:lnTo>
                    <a:pt x="1218384" y="953589"/>
                  </a:lnTo>
                  <a:lnTo>
                    <a:pt x="970190" y="783771"/>
                  </a:lnTo>
                  <a:lnTo>
                    <a:pt x="787310" y="731520"/>
                  </a:lnTo>
                  <a:lnTo>
                    <a:pt x="173356" y="966651"/>
                  </a:lnTo>
                  <a:lnTo>
                    <a:pt x="94979" y="1058091"/>
                  </a:lnTo>
                  <a:lnTo>
                    <a:pt x="3539" y="1554480"/>
                  </a:lnTo>
                  <a:cubicBezTo>
                    <a:pt x="17040" y="1743502"/>
                    <a:pt x="-26614" y="1694145"/>
                    <a:pt x="29664" y="1750423"/>
                  </a:cubicBezTo>
                  <a:lnTo>
                    <a:pt x="382361" y="2011680"/>
                  </a:lnTo>
                  <a:cubicBezTo>
                    <a:pt x="425904" y="2029097"/>
                    <a:pt x="470409" y="2044278"/>
                    <a:pt x="512990" y="2063931"/>
                  </a:cubicBezTo>
                  <a:cubicBezTo>
                    <a:pt x="527245" y="2070510"/>
                    <a:pt x="538137" y="2083036"/>
                    <a:pt x="552179" y="2090057"/>
                  </a:cubicBezTo>
                  <a:cubicBezTo>
                    <a:pt x="589320" y="2108628"/>
                    <a:pt x="601088" y="2103120"/>
                    <a:pt x="643619" y="2103120"/>
                  </a:cubicBezTo>
                  <a:lnTo>
                    <a:pt x="917939" y="2129246"/>
                  </a:lnTo>
                  <a:lnTo>
                    <a:pt x="1140007" y="2116183"/>
                  </a:lnTo>
                  <a:lnTo>
                    <a:pt x="1518830" y="1763486"/>
                  </a:lnTo>
                  <a:cubicBezTo>
                    <a:pt x="1604597" y="1649130"/>
                    <a:pt x="1566418" y="1689772"/>
                    <a:pt x="1623333" y="1632857"/>
                  </a:cubicBezTo>
                  <a:lnTo>
                    <a:pt x="2185036" y="1593669"/>
                  </a:lnTo>
                  <a:lnTo>
                    <a:pt x="2380979" y="1593669"/>
                  </a:lnTo>
                  <a:lnTo>
                    <a:pt x="2746739" y="1711234"/>
                  </a:lnTo>
                  <a:cubicBezTo>
                    <a:pt x="2903625" y="1868120"/>
                    <a:pt x="2779490" y="1771247"/>
                    <a:pt x="2877367" y="1815737"/>
                  </a:cubicBezTo>
                  <a:cubicBezTo>
                    <a:pt x="2912822" y="1831853"/>
                    <a:pt x="2981870" y="1867989"/>
                    <a:pt x="2981870" y="1867989"/>
                  </a:cubicBezTo>
                  <a:lnTo>
                    <a:pt x="3164750" y="2011680"/>
                  </a:lnTo>
                  <a:cubicBezTo>
                    <a:pt x="3286644" y="2025224"/>
                    <a:pt x="3242886" y="2024743"/>
                    <a:pt x="3295379" y="2024743"/>
                  </a:cubicBezTo>
                  <a:lnTo>
                    <a:pt x="3608887" y="1998617"/>
                  </a:lnTo>
                  <a:cubicBezTo>
                    <a:pt x="3648076" y="1994263"/>
                    <a:pt x="3687419" y="1991130"/>
                    <a:pt x="3726453" y="1985554"/>
                  </a:cubicBezTo>
                  <a:cubicBezTo>
                    <a:pt x="3748432" y="1982414"/>
                    <a:pt x="3791767" y="1972491"/>
                    <a:pt x="3791767" y="1972491"/>
                  </a:cubicBezTo>
                  <a:lnTo>
                    <a:pt x="4079150" y="1384663"/>
                  </a:lnTo>
                  <a:cubicBezTo>
                    <a:pt x="4070441" y="1328057"/>
                    <a:pt x="4062439" y="1271338"/>
                    <a:pt x="4053024" y="1214846"/>
                  </a:cubicBezTo>
                  <a:cubicBezTo>
                    <a:pt x="4041795" y="1147470"/>
                    <a:pt x="4048249" y="1166107"/>
                    <a:pt x="4026899" y="1123406"/>
                  </a:cubicBezTo>
                  <a:lnTo>
                    <a:pt x="3870144" y="979714"/>
                  </a:lnTo>
                  <a:cubicBezTo>
                    <a:pt x="3839664" y="957943"/>
                    <a:pt x="3810823" y="933671"/>
                    <a:pt x="3778704" y="914400"/>
                  </a:cubicBezTo>
                  <a:cubicBezTo>
                    <a:pt x="3766897" y="907316"/>
                    <a:pt x="3739516" y="901337"/>
                    <a:pt x="3739516" y="901337"/>
                  </a:cubicBezTo>
                  <a:lnTo>
                    <a:pt x="3595824" y="888274"/>
                  </a:lnTo>
                  <a:lnTo>
                    <a:pt x="3269253" y="888274"/>
                  </a:lnTo>
                  <a:lnTo>
                    <a:pt x="2968807" y="901337"/>
                  </a:lnTo>
                  <a:lnTo>
                    <a:pt x="2903493" y="83602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246811" y="3515948"/>
              <a:ext cx="3722915" cy="1278121"/>
            </a:xfrm>
            <a:custGeom>
              <a:avLst/>
              <a:gdLst>
                <a:gd name="connsiteX0" fmla="*/ 0 w 3722915"/>
                <a:gd name="connsiteY0" fmla="*/ 1160555 h 1278121"/>
                <a:gd name="connsiteX1" fmla="*/ 313509 w 3722915"/>
                <a:gd name="connsiteY1" fmla="*/ 115526 h 1278121"/>
                <a:gd name="connsiteX2" fmla="*/ 274320 w 3722915"/>
                <a:gd name="connsiteY2" fmla="*/ 990738 h 1278121"/>
                <a:gd name="connsiteX3" fmla="*/ 561703 w 3722915"/>
                <a:gd name="connsiteY3" fmla="*/ 167778 h 1278121"/>
                <a:gd name="connsiteX4" fmla="*/ 757646 w 3722915"/>
                <a:gd name="connsiteY4" fmla="*/ 1134429 h 1278121"/>
                <a:gd name="connsiteX5" fmla="*/ 888275 w 3722915"/>
                <a:gd name="connsiteY5" fmla="*/ 141652 h 1278121"/>
                <a:gd name="connsiteX6" fmla="*/ 1071155 w 3722915"/>
                <a:gd name="connsiteY6" fmla="*/ 938486 h 1278121"/>
                <a:gd name="connsiteX7" fmla="*/ 1149532 w 3722915"/>
                <a:gd name="connsiteY7" fmla="*/ 154715 h 1278121"/>
                <a:gd name="connsiteX8" fmla="*/ 1293223 w 3722915"/>
                <a:gd name="connsiteY8" fmla="*/ 677229 h 1278121"/>
                <a:gd name="connsiteX9" fmla="*/ 1515292 w 3722915"/>
                <a:gd name="connsiteY9" fmla="*/ 24086 h 1278121"/>
                <a:gd name="connsiteX10" fmla="*/ 1685109 w 3722915"/>
                <a:gd name="connsiteY10" fmla="*/ 415972 h 1278121"/>
                <a:gd name="connsiteX11" fmla="*/ 1998618 w 3722915"/>
                <a:gd name="connsiteY11" fmla="*/ 76338 h 1278121"/>
                <a:gd name="connsiteX12" fmla="*/ 2090058 w 3722915"/>
                <a:gd name="connsiteY12" fmla="*/ 442098 h 1278121"/>
                <a:gd name="connsiteX13" fmla="*/ 2338252 w 3722915"/>
                <a:gd name="connsiteY13" fmla="*/ 50212 h 1278121"/>
                <a:gd name="connsiteX14" fmla="*/ 2508069 w 3722915"/>
                <a:gd name="connsiteY14" fmla="*/ 585789 h 1278121"/>
                <a:gd name="connsiteX15" fmla="*/ 2821578 w 3722915"/>
                <a:gd name="connsiteY15" fmla="*/ 11023 h 1278121"/>
                <a:gd name="connsiteX16" fmla="*/ 2847703 w 3722915"/>
                <a:gd name="connsiteY16" fmla="*/ 1212806 h 1278121"/>
                <a:gd name="connsiteX17" fmla="*/ 3030583 w 3722915"/>
                <a:gd name="connsiteY17" fmla="*/ 128589 h 1278121"/>
                <a:gd name="connsiteX18" fmla="*/ 3304903 w 3722915"/>
                <a:gd name="connsiteY18" fmla="*/ 1199743 h 1278121"/>
                <a:gd name="connsiteX19" fmla="*/ 3278778 w 3722915"/>
                <a:gd name="connsiteY19" fmla="*/ 154715 h 1278121"/>
                <a:gd name="connsiteX20" fmla="*/ 3722915 w 3722915"/>
                <a:gd name="connsiteY20" fmla="*/ 1278121 h 1278121"/>
                <a:gd name="connsiteX21" fmla="*/ 3722915 w 3722915"/>
                <a:gd name="connsiteY21" fmla="*/ 1278121 h 1278121"/>
                <a:gd name="connsiteX22" fmla="*/ 3722915 w 3722915"/>
                <a:gd name="connsiteY22" fmla="*/ 1278121 h 1278121"/>
                <a:gd name="connsiteX23" fmla="*/ 3722915 w 3722915"/>
                <a:gd name="connsiteY23" fmla="*/ 1278121 h 127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22915" h="1278121">
                  <a:moveTo>
                    <a:pt x="0" y="1160555"/>
                  </a:moveTo>
                  <a:cubicBezTo>
                    <a:pt x="133894" y="652192"/>
                    <a:pt x="267789" y="143829"/>
                    <a:pt x="313509" y="115526"/>
                  </a:cubicBezTo>
                  <a:cubicBezTo>
                    <a:pt x="359229" y="87223"/>
                    <a:pt x="232954" y="982029"/>
                    <a:pt x="274320" y="990738"/>
                  </a:cubicBezTo>
                  <a:cubicBezTo>
                    <a:pt x="315686" y="999447"/>
                    <a:pt x="481149" y="143830"/>
                    <a:pt x="561703" y="167778"/>
                  </a:cubicBezTo>
                  <a:cubicBezTo>
                    <a:pt x="642257" y="191726"/>
                    <a:pt x="703217" y="1138783"/>
                    <a:pt x="757646" y="1134429"/>
                  </a:cubicBezTo>
                  <a:cubicBezTo>
                    <a:pt x="812075" y="1130075"/>
                    <a:pt x="836024" y="174309"/>
                    <a:pt x="888275" y="141652"/>
                  </a:cubicBezTo>
                  <a:cubicBezTo>
                    <a:pt x="940526" y="108995"/>
                    <a:pt x="1027612" y="936309"/>
                    <a:pt x="1071155" y="938486"/>
                  </a:cubicBezTo>
                  <a:cubicBezTo>
                    <a:pt x="1114698" y="940663"/>
                    <a:pt x="1112521" y="198258"/>
                    <a:pt x="1149532" y="154715"/>
                  </a:cubicBezTo>
                  <a:cubicBezTo>
                    <a:pt x="1186543" y="111172"/>
                    <a:pt x="1232263" y="699000"/>
                    <a:pt x="1293223" y="677229"/>
                  </a:cubicBezTo>
                  <a:cubicBezTo>
                    <a:pt x="1354183" y="655457"/>
                    <a:pt x="1449978" y="67629"/>
                    <a:pt x="1515292" y="24086"/>
                  </a:cubicBezTo>
                  <a:cubicBezTo>
                    <a:pt x="1580606" y="-19457"/>
                    <a:pt x="1604555" y="407263"/>
                    <a:pt x="1685109" y="415972"/>
                  </a:cubicBezTo>
                  <a:cubicBezTo>
                    <a:pt x="1765663" y="424681"/>
                    <a:pt x="1931127" y="71984"/>
                    <a:pt x="1998618" y="76338"/>
                  </a:cubicBezTo>
                  <a:cubicBezTo>
                    <a:pt x="2066109" y="80692"/>
                    <a:pt x="2033452" y="446452"/>
                    <a:pt x="2090058" y="442098"/>
                  </a:cubicBezTo>
                  <a:cubicBezTo>
                    <a:pt x="2146664" y="437744"/>
                    <a:pt x="2268584" y="26264"/>
                    <a:pt x="2338252" y="50212"/>
                  </a:cubicBezTo>
                  <a:cubicBezTo>
                    <a:pt x="2407920" y="74160"/>
                    <a:pt x="2427515" y="592320"/>
                    <a:pt x="2508069" y="585789"/>
                  </a:cubicBezTo>
                  <a:cubicBezTo>
                    <a:pt x="2588623" y="579258"/>
                    <a:pt x="2764972" y="-93480"/>
                    <a:pt x="2821578" y="11023"/>
                  </a:cubicBezTo>
                  <a:cubicBezTo>
                    <a:pt x="2878184" y="115526"/>
                    <a:pt x="2812869" y="1193212"/>
                    <a:pt x="2847703" y="1212806"/>
                  </a:cubicBezTo>
                  <a:cubicBezTo>
                    <a:pt x="2882537" y="1232400"/>
                    <a:pt x="2954383" y="130766"/>
                    <a:pt x="3030583" y="128589"/>
                  </a:cubicBezTo>
                  <a:cubicBezTo>
                    <a:pt x="3106783" y="126412"/>
                    <a:pt x="3263537" y="1195389"/>
                    <a:pt x="3304903" y="1199743"/>
                  </a:cubicBezTo>
                  <a:cubicBezTo>
                    <a:pt x="3346269" y="1204097"/>
                    <a:pt x="3209109" y="141652"/>
                    <a:pt x="3278778" y="154715"/>
                  </a:cubicBezTo>
                  <a:cubicBezTo>
                    <a:pt x="3348447" y="167778"/>
                    <a:pt x="3722915" y="1278121"/>
                    <a:pt x="3722915" y="1278121"/>
                  </a:cubicBezTo>
                  <a:lnTo>
                    <a:pt x="3722915" y="1278121"/>
                  </a:lnTo>
                  <a:lnTo>
                    <a:pt x="3722915" y="1278121"/>
                  </a:lnTo>
                  <a:lnTo>
                    <a:pt x="3722915" y="1278121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Surplus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82332" y="2967335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nb-NO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332" y="2967335"/>
                <a:ext cx="43794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83676" y="4476390"/>
                <a:ext cx="437940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nb-NO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nb-NO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676" y="4476390"/>
                <a:ext cx="437940" cy="7838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/>
          <p:cNvSpPr/>
          <p:nvPr/>
        </p:nvSpPr>
        <p:spPr>
          <a:xfrm>
            <a:off x="3188311" y="1512337"/>
            <a:ext cx="1998617" cy="329526"/>
          </a:xfrm>
          <a:custGeom>
            <a:avLst/>
            <a:gdLst>
              <a:gd name="connsiteX0" fmla="*/ 0 w 1998617"/>
              <a:gd name="connsiteY0" fmla="*/ 264212 h 329526"/>
              <a:gd name="connsiteX1" fmla="*/ 300446 w 1998617"/>
              <a:gd name="connsiteY1" fmla="*/ 55206 h 329526"/>
              <a:gd name="connsiteX2" fmla="*/ 1071154 w 1998617"/>
              <a:gd name="connsiteY2" fmla="*/ 2954 h 329526"/>
              <a:gd name="connsiteX3" fmla="*/ 1724297 w 1998617"/>
              <a:gd name="connsiteY3" fmla="*/ 120520 h 329526"/>
              <a:gd name="connsiteX4" fmla="*/ 1998617 w 1998617"/>
              <a:gd name="connsiteY4" fmla="*/ 329526 h 329526"/>
              <a:gd name="connsiteX5" fmla="*/ 1998617 w 1998617"/>
              <a:gd name="connsiteY5" fmla="*/ 329526 h 3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8617" h="329526">
                <a:moveTo>
                  <a:pt x="0" y="264212"/>
                </a:moveTo>
                <a:cubicBezTo>
                  <a:pt x="60960" y="181480"/>
                  <a:pt x="121921" y="98749"/>
                  <a:pt x="300446" y="55206"/>
                </a:cubicBezTo>
                <a:cubicBezTo>
                  <a:pt x="478971" y="11663"/>
                  <a:pt x="833846" y="-7932"/>
                  <a:pt x="1071154" y="2954"/>
                </a:cubicBezTo>
                <a:cubicBezTo>
                  <a:pt x="1308463" y="13840"/>
                  <a:pt x="1569720" y="66091"/>
                  <a:pt x="1724297" y="120520"/>
                </a:cubicBezTo>
                <a:cubicBezTo>
                  <a:pt x="1878874" y="174949"/>
                  <a:pt x="1998617" y="329526"/>
                  <a:pt x="1998617" y="329526"/>
                </a:cubicBezTo>
                <a:lnTo>
                  <a:pt x="1998617" y="329526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Freeform 20"/>
          <p:cNvSpPr/>
          <p:nvPr/>
        </p:nvSpPr>
        <p:spPr>
          <a:xfrm>
            <a:off x="1132974" y="2168434"/>
            <a:ext cx="1611200" cy="3161212"/>
          </a:xfrm>
          <a:custGeom>
            <a:avLst/>
            <a:gdLst>
              <a:gd name="connsiteX0" fmla="*/ 1611200 w 1611200"/>
              <a:gd name="connsiteY0" fmla="*/ 0 h 3161212"/>
              <a:gd name="connsiteX1" fmla="*/ 618423 w 1611200"/>
              <a:gd name="connsiteY1" fmla="*/ 261257 h 3161212"/>
              <a:gd name="connsiteX2" fmla="*/ 82845 w 1611200"/>
              <a:gd name="connsiteY2" fmla="*/ 1371600 h 3161212"/>
              <a:gd name="connsiteX3" fmla="*/ 108971 w 1611200"/>
              <a:gd name="connsiteY3" fmla="*/ 2586446 h 3161212"/>
              <a:gd name="connsiteX4" fmla="*/ 1101748 w 1611200"/>
              <a:gd name="connsiteY4" fmla="*/ 3161212 h 3161212"/>
              <a:gd name="connsiteX5" fmla="*/ 1101748 w 1611200"/>
              <a:gd name="connsiteY5" fmla="*/ 3161212 h 3161212"/>
              <a:gd name="connsiteX6" fmla="*/ 1101748 w 1611200"/>
              <a:gd name="connsiteY6" fmla="*/ 3161212 h 316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1200" h="3161212">
                <a:moveTo>
                  <a:pt x="1611200" y="0"/>
                </a:moveTo>
                <a:cubicBezTo>
                  <a:pt x="1242174" y="16328"/>
                  <a:pt x="873149" y="32657"/>
                  <a:pt x="618423" y="261257"/>
                </a:cubicBezTo>
                <a:cubicBezTo>
                  <a:pt x="363697" y="489857"/>
                  <a:pt x="167754" y="984069"/>
                  <a:pt x="82845" y="1371600"/>
                </a:cubicBezTo>
                <a:cubicBezTo>
                  <a:pt x="-2064" y="1759131"/>
                  <a:pt x="-60846" y="2288177"/>
                  <a:pt x="108971" y="2586446"/>
                </a:cubicBezTo>
                <a:cubicBezTo>
                  <a:pt x="278788" y="2884715"/>
                  <a:pt x="1101748" y="3161212"/>
                  <a:pt x="1101748" y="3161212"/>
                </a:cubicBezTo>
                <a:lnTo>
                  <a:pt x="1101748" y="3161212"/>
                </a:lnTo>
                <a:lnTo>
                  <a:pt x="1101748" y="3161212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16216" y="1959223"/>
                <a:ext cx="4379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nb-NO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959223"/>
                <a:ext cx="43794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2983452" y="2401276"/>
            <a:ext cx="2645769" cy="683756"/>
          </a:xfrm>
          <a:custGeom>
            <a:avLst/>
            <a:gdLst>
              <a:gd name="connsiteX0" fmla="*/ 12334 w 2645769"/>
              <a:gd name="connsiteY0" fmla="*/ 564115 h 683756"/>
              <a:gd name="connsiteX1" fmla="*/ 12334 w 2645769"/>
              <a:gd name="connsiteY1" fmla="*/ 85550 h 683756"/>
              <a:gd name="connsiteX2" fmla="*/ 140521 w 2645769"/>
              <a:gd name="connsiteY2" fmla="*/ 529931 h 683756"/>
              <a:gd name="connsiteX3" fmla="*/ 174704 w 2645769"/>
              <a:gd name="connsiteY3" fmla="*/ 196645 h 683756"/>
              <a:gd name="connsiteX4" fmla="*/ 285800 w 2645769"/>
              <a:gd name="connsiteY4" fmla="*/ 504294 h 683756"/>
              <a:gd name="connsiteX5" fmla="*/ 362712 w 2645769"/>
              <a:gd name="connsiteY5" fmla="*/ 119733 h 683756"/>
              <a:gd name="connsiteX6" fmla="*/ 473807 w 2645769"/>
              <a:gd name="connsiteY6" fmla="*/ 572660 h 683756"/>
              <a:gd name="connsiteX7" fmla="*/ 601994 w 2645769"/>
              <a:gd name="connsiteY7" fmla="*/ 94096 h 683756"/>
              <a:gd name="connsiteX8" fmla="*/ 653269 w 2645769"/>
              <a:gd name="connsiteY8" fmla="*/ 572660 h 683756"/>
              <a:gd name="connsiteX9" fmla="*/ 866914 w 2645769"/>
              <a:gd name="connsiteY9" fmla="*/ 145371 h 683756"/>
              <a:gd name="connsiteX10" fmla="*/ 943826 w 2645769"/>
              <a:gd name="connsiteY10" fmla="*/ 529931 h 683756"/>
              <a:gd name="connsiteX11" fmla="*/ 1123288 w 2645769"/>
              <a:gd name="connsiteY11" fmla="*/ 102642 h 683756"/>
              <a:gd name="connsiteX12" fmla="*/ 1174562 w 2645769"/>
              <a:gd name="connsiteY12" fmla="*/ 632481 h 683756"/>
              <a:gd name="connsiteX13" fmla="*/ 1371116 w 2645769"/>
              <a:gd name="connsiteY13" fmla="*/ 171008 h 683756"/>
              <a:gd name="connsiteX14" fmla="*/ 1371116 w 2645769"/>
              <a:gd name="connsiteY14" fmla="*/ 564115 h 683756"/>
              <a:gd name="connsiteX15" fmla="*/ 1653127 w 2645769"/>
              <a:gd name="connsiteY15" fmla="*/ 77004 h 683756"/>
              <a:gd name="connsiteX16" fmla="*/ 1695856 w 2645769"/>
              <a:gd name="connsiteY16" fmla="*/ 589752 h 683756"/>
              <a:gd name="connsiteX17" fmla="*/ 1841134 w 2645769"/>
              <a:gd name="connsiteY17" fmla="*/ 92 h 683756"/>
              <a:gd name="connsiteX18" fmla="*/ 1883863 w 2645769"/>
              <a:gd name="connsiteY18" fmla="*/ 641027 h 683756"/>
              <a:gd name="connsiteX19" fmla="*/ 2080417 w 2645769"/>
              <a:gd name="connsiteY19" fmla="*/ 153917 h 683756"/>
              <a:gd name="connsiteX20" fmla="*/ 2157329 w 2645769"/>
              <a:gd name="connsiteY20" fmla="*/ 521386 h 683756"/>
              <a:gd name="connsiteX21" fmla="*/ 2294061 w 2645769"/>
              <a:gd name="connsiteY21" fmla="*/ 119733 h 683756"/>
              <a:gd name="connsiteX22" fmla="*/ 2370974 w 2645769"/>
              <a:gd name="connsiteY22" fmla="*/ 564115 h 683756"/>
              <a:gd name="connsiteX23" fmla="*/ 2644439 w 2645769"/>
              <a:gd name="connsiteY23" fmla="*/ 85550 h 683756"/>
              <a:gd name="connsiteX24" fmla="*/ 2482069 w 2645769"/>
              <a:gd name="connsiteY24" fmla="*/ 683756 h 683756"/>
              <a:gd name="connsiteX25" fmla="*/ 2482069 w 2645769"/>
              <a:gd name="connsiteY25" fmla="*/ 683756 h 683756"/>
              <a:gd name="connsiteX26" fmla="*/ 2482069 w 2645769"/>
              <a:gd name="connsiteY26" fmla="*/ 683756 h 6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45769" h="683756">
                <a:moveTo>
                  <a:pt x="12334" y="564115"/>
                </a:moveTo>
                <a:cubicBezTo>
                  <a:pt x="1652" y="327681"/>
                  <a:pt x="-9030" y="91247"/>
                  <a:pt x="12334" y="85550"/>
                </a:cubicBezTo>
                <a:cubicBezTo>
                  <a:pt x="33698" y="79853"/>
                  <a:pt x="113459" y="511415"/>
                  <a:pt x="140521" y="529931"/>
                </a:cubicBezTo>
                <a:cubicBezTo>
                  <a:pt x="167583" y="548447"/>
                  <a:pt x="150491" y="200918"/>
                  <a:pt x="174704" y="196645"/>
                </a:cubicBezTo>
                <a:cubicBezTo>
                  <a:pt x="198917" y="192372"/>
                  <a:pt x="254465" y="517113"/>
                  <a:pt x="285800" y="504294"/>
                </a:cubicBezTo>
                <a:cubicBezTo>
                  <a:pt x="317135" y="491475"/>
                  <a:pt x="331378" y="108339"/>
                  <a:pt x="362712" y="119733"/>
                </a:cubicBezTo>
                <a:cubicBezTo>
                  <a:pt x="394046" y="131127"/>
                  <a:pt x="433927" y="576933"/>
                  <a:pt x="473807" y="572660"/>
                </a:cubicBezTo>
                <a:cubicBezTo>
                  <a:pt x="513687" y="568387"/>
                  <a:pt x="572084" y="94096"/>
                  <a:pt x="601994" y="94096"/>
                </a:cubicBezTo>
                <a:cubicBezTo>
                  <a:pt x="631904" y="94096"/>
                  <a:pt x="609116" y="564114"/>
                  <a:pt x="653269" y="572660"/>
                </a:cubicBezTo>
                <a:cubicBezTo>
                  <a:pt x="697422" y="581206"/>
                  <a:pt x="818488" y="152493"/>
                  <a:pt x="866914" y="145371"/>
                </a:cubicBezTo>
                <a:cubicBezTo>
                  <a:pt x="915340" y="138249"/>
                  <a:pt x="901097" y="537052"/>
                  <a:pt x="943826" y="529931"/>
                </a:cubicBezTo>
                <a:cubicBezTo>
                  <a:pt x="986555" y="522809"/>
                  <a:pt x="1084832" y="85550"/>
                  <a:pt x="1123288" y="102642"/>
                </a:cubicBezTo>
                <a:cubicBezTo>
                  <a:pt x="1161744" y="119734"/>
                  <a:pt x="1133257" y="621087"/>
                  <a:pt x="1174562" y="632481"/>
                </a:cubicBezTo>
                <a:cubicBezTo>
                  <a:pt x="1215867" y="643875"/>
                  <a:pt x="1338357" y="182402"/>
                  <a:pt x="1371116" y="171008"/>
                </a:cubicBezTo>
                <a:cubicBezTo>
                  <a:pt x="1403875" y="159614"/>
                  <a:pt x="1324114" y="579782"/>
                  <a:pt x="1371116" y="564115"/>
                </a:cubicBezTo>
                <a:cubicBezTo>
                  <a:pt x="1418118" y="548448"/>
                  <a:pt x="1599004" y="72731"/>
                  <a:pt x="1653127" y="77004"/>
                </a:cubicBezTo>
                <a:cubicBezTo>
                  <a:pt x="1707250" y="81277"/>
                  <a:pt x="1664522" y="602571"/>
                  <a:pt x="1695856" y="589752"/>
                </a:cubicBezTo>
                <a:cubicBezTo>
                  <a:pt x="1727190" y="576933"/>
                  <a:pt x="1809800" y="-8454"/>
                  <a:pt x="1841134" y="92"/>
                </a:cubicBezTo>
                <a:cubicBezTo>
                  <a:pt x="1872468" y="8638"/>
                  <a:pt x="1843982" y="615389"/>
                  <a:pt x="1883863" y="641027"/>
                </a:cubicBezTo>
                <a:cubicBezTo>
                  <a:pt x="1923744" y="666665"/>
                  <a:pt x="2034839" y="173857"/>
                  <a:pt x="2080417" y="153917"/>
                </a:cubicBezTo>
                <a:cubicBezTo>
                  <a:pt x="2125995" y="133977"/>
                  <a:pt x="2121722" y="527083"/>
                  <a:pt x="2157329" y="521386"/>
                </a:cubicBezTo>
                <a:cubicBezTo>
                  <a:pt x="2192936" y="515689"/>
                  <a:pt x="2258454" y="112612"/>
                  <a:pt x="2294061" y="119733"/>
                </a:cubicBezTo>
                <a:cubicBezTo>
                  <a:pt x="2329668" y="126854"/>
                  <a:pt x="2312578" y="569812"/>
                  <a:pt x="2370974" y="564115"/>
                </a:cubicBezTo>
                <a:cubicBezTo>
                  <a:pt x="2429370" y="558418"/>
                  <a:pt x="2625923" y="65610"/>
                  <a:pt x="2644439" y="85550"/>
                </a:cubicBezTo>
                <a:cubicBezTo>
                  <a:pt x="2662955" y="105490"/>
                  <a:pt x="2482069" y="683756"/>
                  <a:pt x="2482069" y="683756"/>
                </a:cubicBezTo>
                <a:lnTo>
                  <a:pt x="2482069" y="683756"/>
                </a:lnTo>
                <a:lnTo>
                  <a:pt x="2482069" y="683756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7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Surplus and Reductions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If «</a:t>
            </a:r>
            <a:r>
              <a:rPr lang="nb-NO" dirty="0" smtClean="0">
                <a:solidFill>
                  <a:srgbClr val="C00000"/>
                </a:solidFill>
              </a:rPr>
              <a:t>all ½</a:t>
            </a:r>
            <a:r>
              <a:rPr lang="nb-NO" dirty="0" smtClean="0"/>
              <a:t>» is the unique LP optimum then </a:t>
            </a:r>
            <a:r>
              <a:rPr lang="nb-NO" dirty="0" smtClean="0">
                <a:solidFill>
                  <a:srgbClr val="C00000"/>
                </a:solidFill>
              </a:rPr>
              <a:t>surplus(I) &gt; 0</a:t>
            </a:r>
            <a:r>
              <a:rPr lang="nb-NO" dirty="0" smtClean="0"/>
              <a:t> for all independent sets.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Can we say anything meaningful for independent sets of surplus</a:t>
            </a:r>
            <a:r>
              <a:rPr lang="nb-NO" dirty="0" smtClean="0">
                <a:solidFill>
                  <a:srgbClr val="C00000"/>
                </a:solidFill>
              </a:rPr>
              <a:t> 1? 2? k?</a:t>
            </a:r>
            <a:endParaRPr lang="nb-N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Surplus Branching Lemma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Let </a:t>
            </a:r>
            <a:r>
              <a:rPr lang="nb-NO" dirty="0" smtClean="0">
                <a:solidFill>
                  <a:srgbClr val="C00000"/>
                </a:solidFill>
              </a:rPr>
              <a:t>I</a:t>
            </a:r>
            <a:r>
              <a:rPr lang="nb-NO" dirty="0" smtClean="0"/>
              <a:t> be an independent set in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with </a:t>
            </a:r>
            <a:r>
              <a:rPr lang="nb-NO" dirty="0" smtClean="0">
                <a:solidFill>
                  <a:srgbClr val="0070C0"/>
                </a:solidFill>
              </a:rPr>
              <a:t>minimum surplus</a:t>
            </a:r>
            <a:r>
              <a:rPr lang="nb-NO" dirty="0" smtClean="0"/>
              <a:t>. There exists an optimal vertex cover </a:t>
            </a:r>
            <a:r>
              <a:rPr lang="nb-NO" dirty="0" smtClean="0">
                <a:solidFill>
                  <a:srgbClr val="C00000"/>
                </a:solidFill>
              </a:rPr>
              <a:t>C</a:t>
            </a:r>
            <a:r>
              <a:rPr lang="nb-NO" dirty="0" smtClean="0"/>
              <a:t> that either </a:t>
            </a:r>
            <a:r>
              <a:rPr lang="nb-NO" dirty="0" smtClean="0">
                <a:solidFill>
                  <a:srgbClr val="0070C0"/>
                </a:solidFill>
              </a:rPr>
              <a:t>contains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I</a:t>
            </a:r>
            <a:r>
              <a:rPr lang="nb-NO" dirty="0" smtClean="0"/>
              <a:t> or </a:t>
            </a:r>
            <a:r>
              <a:rPr lang="nb-NO" dirty="0" smtClean="0">
                <a:solidFill>
                  <a:srgbClr val="0070C0"/>
                </a:solidFill>
              </a:rPr>
              <a:t>avoids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I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097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Surplus Branching Lemma Proof</a:t>
            </a:r>
            <a:endParaRPr lang="nb-NO" dirty="0"/>
          </a:p>
        </p:txBody>
      </p:sp>
      <p:grpSp>
        <p:nvGrpSpPr>
          <p:cNvPr id="56" name="Group 55"/>
          <p:cNvGrpSpPr/>
          <p:nvPr/>
        </p:nvGrpSpPr>
        <p:grpSpPr>
          <a:xfrm>
            <a:off x="2699792" y="2060848"/>
            <a:ext cx="3936139" cy="3278777"/>
            <a:chOff x="2699792" y="2060848"/>
            <a:chExt cx="3936139" cy="3278777"/>
          </a:xfrm>
        </p:grpSpPr>
        <p:sp>
          <p:nvSpPr>
            <p:cNvPr id="8" name="Oval 7"/>
            <p:cNvSpPr/>
            <p:nvPr/>
          </p:nvSpPr>
          <p:spPr>
            <a:xfrm>
              <a:off x="2699792" y="2636912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Oval 8"/>
            <p:cNvSpPr/>
            <p:nvPr/>
          </p:nvSpPr>
          <p:spPr>
            <a:xfrm>
              <a:off x="2699792" y="3140968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Oval 9"/>
            <p:cNvSpPr/>
            <p:nvPr/>
          </p:nvSpPr>
          <p:spPr>
            <a:xfrm>
              <a:off x="2699792" y="3645024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Oval 10"/>
            <p:cNvSpPr/>
            <p:nvPr/>
          </p:nvSpPr>
          <p:spPr>
            <a:xfrm>
              <a:off x="2699792" y="4149080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3212976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Oval 12"/>
            <p:cNvSpPr/>
            <p:nvPr/>
          </p:nvSpPr>
          <p:spPr>
            <a:xfrm>
              <a:off x="3923928" y="3717032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Oval 13"/>
            <p:cNvSpPr/>
            <p:nvPr/>
          </p:nvSpPr>
          <p:spPr>
            <a:xfrm>
              <a:off x="3923928" y="4221088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Oval 14"/>
            <p:cNvSpPr/>
            <p:nvPr/>
          </p:nvSpPr>
          <p:spPr>
            <a:xfrm>
              <a:off x="3923928" y="4725144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Oval 15"/>
            <p:cNvSpPr/>
            <p:nvPr/>
          </p:nvSpPr>
          <p:spPr>
            <a:xfrm>
              <a:off x="3923928" y="2204864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Oval 16"/>
            <p:cNvSpPr/>
            <p:nvPr/>
          </p:nvSpPr>
          <p:spPr>
            <a:xfrm>
              <a:off x="3923928" y="2708920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059832" y="2060848"/>
              <a:ext cx="3576099" cy="3278777"/>
              <a:chOff x="3059832" y="2060848"/>
              <a:chExt cx="3576099" cy="3278777"/>
            </a:xfrm>
          </p:grpSpPr>
          <p:cxnSp>
            <p:nvCxnSpPr>
              <p:cNvPr id="21" name="Straight Connector 20"/>
              <p:cNvCxnSpPr>
                <a:stCxn id="8" idx="6"/>
                <a:endCxn id="16" idx="2"/>
              </p:cNvCxnSpPr>
              <p:nvPr/>
            </p:nvCxnSpPr>
            <p:spPr>
              <a:xfrm flipV="1">
                <a:off x="3059832" y="2384884"/>
                <a:ext cx="864096" cy="43204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8" idx="6"/>
                <a:endCxn id="17" idx="2"/>
              </p:cNvCxnSpPr>
              <p:nvPr/>
            </p:nvCxnSpPr>
            <p:spPr>
              <a:xfrm>
                <a:off x="3059832" y="2816932"/>
                <a:ext cx="864096" cy="7200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8" idx="6"/>
                <a:endCxn id="12" idx="2"/>
              </p:cNvCxnSpPr>
              <p:nvPr/>
            </p:nvCxnSpPr>
            <p:spPr>
              <a:xfrm>
                <a:off x="3059832" y="2816932"/>
                <a:ext cx="864096" cy="57606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9" idx="6"/>
                <a:endCxn id="17" idx="2"/>
              </p:cNvCxnSpPr>
              <p:nvPr/>
            </p:nvCxnSpPr>
            <p:spPr>
              <a:xfrm flipV="1">
                <a:off x="3059832" y="2888940"/>
                <a:ext cx="864096" cy="43204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9" idx="6"/>
                <a:endCxn id="12" idx="2"/>
              </p:cNvCxnSpPr>
              <p:nvPr/>
            </p:nvCxnSpPr>
            <p:spPr>
              <a:xfrm>
                <a:off x="3059832" y="3320988"/>
                <a:ext cx="864096" cy="7200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9" idx="6"/>
                <a:endCxn id="13" idx="2"/>
              </p:cNvCxnSpPr>
              <p:nvPr/>
            </p:nvCxnSpPr>
            <p:spPr>
              <a:xfrm>
                <a:off x="3059832" y="3320988"/>
                <a:ext cx="864096" cy="57606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0" idx="6"/>
                <a:endCxn id="12" idx="2"/>
              </p:cNvCxnSpPr>
              <p:nvPr/>
            </p:nvCxnSpPr>
            <p:spPr>
              <a:xfrm flipV="1">
                <a:off x="3059832" y="3392996"/>
                <a:ext cx="864096" cy="43204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0" idx="6"/>
                <a:endCxn id="13" idx="2"/>
              </p:cNvCxnSpPr>
              <p:nvPr/>
            </p:nvCxnSpPr>
            <p:spPr>
              <a:xfrm>
                <a:off x="3059832" y="3825044"/>
                <a:ext cx="864096" cy="7200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0" idx="6"/>
                <a:endCxn id="14" idx="2"/>
              </p:cNvCxnSpPr>
              <p:nvPr/>
            </p:nvCxnSpPr>
            <p:spPr>
              <a:xfrm>
                <a:off x="3059832" y="3825044"/>
                <a:ext cx="864096" cy="57606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11" idx="6"/>
                <a:endCxn id="13" idx="2"/>
              </p:cNvCxnSpPr>
              <p:nvPr/>
            </p:nvCxnSpPr>
            <p:spPr>
              <a:xfrm flipV="1">
                <a:off x="3059832" y="3897052"/>
                <a:ext cx="864096" cy="43204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1" idx="6"/>
                <a:endCxn id="14" idx="2"/>
              </p:cNvCxnSpPr>
              <p:nvPr/>
            </p:nvCxnSpPr>
            <p:spPr>
              <a:xfrm>
                <a:off x="3059832" y="4329100"/>
                <a:ext cx="864096" cy="7200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11" idx="6"/>
                <a:endCxn id="15" idx="2"/>
              </p:cNvCxnSpPr>
              <p:nvPr/>
            </p:nvCxnSpPr>
            <p:spPr>
              <a:xfrm>
                <a:off x="3059832" y="4329100"/>
                <a:ext cx="864096" cy="57606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Freeform 43"/>
              <p:cNvSpPr/>
              <p:nvPr/>
            </p:nvSpPr>
            <p:spPr>
              <a:xfrm>
                <a:off x="5133703" y="2060848"/>
                <a:ext cx="1502228" cy="3278777"/>
              </a:xfrm>
              <a:custGeom>
                <a:avLst/>
                <a:gdLst>
                  <a:gd name="connsiteX0" fmla="*/ 1293223 w 1502228"/>
                  <a:gd name="connsiteY0" fmla="*/ 339634 h 3278777"/>
                  <a:gd name="connsiteX1" fmla="*/ 822960 w 1502228"/>
                  <a:gd name="connsiteY1" fmla="*/ 0 h 3278777"/>
                  <a:gd name="connsiteX2" fmla="*/ 300446 w 1502228"/>
                  <a:gd name="connsiteY2" fmla="*/ 0 h 3278777"/>
                  <a:gd name="connsiteX3" fmla="*/ 0 w 1502228"/>
                  <a:gd name="connsiteY3" fmla="*/ 1084217 h 3278777"/>
                  <a:gd name="connsiteX4" fmla="*/ 156754 w 1502228"/>
                  <a:gd name="connsiteY4" fmla="*/ 2913017 h 3278777"/>
                  <a:gd name="connsiteX5" fmla="*/ 757646 w 1502228"/>
                  <a:gd name="connsiteY5" fmla="*/ 3278777 h 3278777"/>
                  <a:gd name="connsiteX6" fmla="*/ 1332411 w 1502228"/>
                  <a:gd name="connsiteY6" fmla="*/ 2952205 h 3278777"/>
                  <a:gd name="connsiteX7" fmla="*/ 1371600 w 1502228"/>
                  <a:gd name="connsiteY7" fmla="*/ 2847703 h 3278777"/>
                  <a:gd name="connsiteX8" fmla="*/ 1384663 w 1502228"/>
                  <a:gd name="connsiteY8" fmla="*/ 2808514 h 3278777"/>
                  <a:gd name="connsiteX9" fmla="*/ 1463040 w 1502228"/>
                  <a:gd name="connsiteY9" fmla="*/ 2076994 h 3278777"/>
                  <a:gd name="connsiteX10" fmla="*/ 1502228 w 1502228"/>
                  <a:gd name="connsiteY10" fmla="*/ 1175657 h 3278777"/>
                  <a:gd name="connsiteX11" fmla="*/ 1384663 w 1502228"/>
                  <a:gd name="connsiteY11" fmla="*/ 509451 h 3278777"/>
                  <a:gd name="connsiteX12" fmla="*/ 1293223 w 1502228"/>
                  <a:gd name="connsiteY12" fmla="*/ 339634 h 327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02228" h="3278777">
                    <a:moveTo>
                      <a:pt x="1293223" y="339634"/>
                    </a:moveTo>
                    <a:lnTo>
                      <a:pt x="822960" y="0"/>
                    </a:lnTo>
                    <a:lnTo>
                      <a:pt x="300446" y="0"/>
                    </a:lnTo>
                    <a:lnTo>
                      <a:pt x="0" y="1084217"/>
                    </a:lnTo>
                    <a:lnTo>
                      <a:pt x="156754" y="2913017"/>
                    </a:lnTo>
                    <a:lnTo>
                      <a:pt x="757646" y="3278777"/>
                    </a:lnTo>
                    <a:lnTo>
                      <a:pt x="1332411" y="2952205"/>
                    </a:lnTo>
                    <a:cubicBezTo>
                      <a:pt x="1345474" y="2917371"/>
                      <a:pt x="1358886" y="2882666"/>
                      <a:pt x="1371600" y="2847703"/>
                    </a:cubicBezTo>
                    <a:cubicBezTo>
                      <a:pt x="1376306" y="2834762"/>
                      <a:pt x="1384663" y="2808514"/>
                      <a:pt x="1384663" y="2808514"/>
                    </a:cubicBezTo>
                    <a:lnTo>
                      <a:pt x="1463040" y="2076994"/>
                    </a:lnTo>
                    <a:lnTo>
                      <a:pt x="1502228" y="1175657"/>
                    </a:lnTo>
                    <a:lnTo>
                      <a:pt x="1384663" y="509451"/>
                    </a:lnTo>
                    <a:lnTo>
                      <a:pt x="1293223" y="3396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4310639" y="2155371"/>
                <a:ext cx="953692" cy="2796981"/>
              </a:xfrm>
              <a:custGeom>
                <a:avLst/>
                <a:gdLst>
                  <a:gd name="connsiteX0" fmla="*/ 953692 w 953692"/>
                  <a:gd name="connsiteY0" fmla="*/ 0 h 2796981"/>
                  <a:gd name="connsiteX1" fmla="*/ 130732 w 953692"/>
                  <a:gd name="connsiteY1" fmla="*/ 156755 h 2796981"/>
                  <a:gd name="connsiteX2" fmla="*/ 849190 w 953692"/>
                  <a:gd name="connsiteY2" fmla="*/ 326572 h 2796981"/>
                  <a:gd name="connsiteX3" fmla="*/ 52355 w 953692"/>
                  <a:gd name="connsiteY3" fmla="*/ 535578 h 2796981"/>
                  <a:gd name="connsiteX4" fmla="*/ 744687 w 953692"/>
                  <a:gd name="connsiteY4" fmla="*/ 640080 h 2796981"/>
                  <a:gd name="connsiteX5" fmla="*/ 78481 w 953692"/>
                  <a:gd name="connsiteY5" fmla="*/ 796835 h 2796981"/>
                  <a:gd name="connsiteX6" fmla="*/ 770812 w 953692"/>
                  <a:gd name="connsiteY6" fmla="*/ 927463 h 2796981"/>
                  <a:gd name="connsiteX7" fmla="*/ 143795 w 953692"/>
                  <a:gd name="connsiteY7" fmla="*/ 1188720 h 2796981"/>
                  <a:gd name="connsiteX8" fmla="*/ 705498 w 953692"/>
                  <a:gd name="connsiteY8" fmla="*/ 1358538 h 2796981"/>
                  <a:gd name="connsiteX9" fmla="*/ 52355 w 953692"/>
                  <a:gd name="connsiteY9" fmla="*/ 1632858 h 2796981"/>
                  <a:gd name="connsiteX10" fmla="*/ 796938 w 953692"/>
                  <a:gd name="connsiteY10" fmla="*/ 1724298 h 2796981"/>
                  <a:gd name="connsiteX11" fmla="*/ 39292 w 953692"/>
                  <a:gd name="connsiteY11" fmla="*/ 1933303 h 2796981"/>
                  <a:gd name="connsiteX12" fmla="*/ 836127 w 953692"/>
                  <a:gd name="connsiteY12" fmla="*/ 2090058 h 2796981"/>
                  <a:gd name="connsiteX13" fmla="*/ 104 w 953692"/>
                  <a:gd name="connsiteY13" fmla="*/ 2364378 h 2796981"/>
                  <a:gd name="connsiteX14" fmla="*/ 901441 w 953692"/>
                  <a:gd name="connsiteY14" fmla="*/ 2299063 h 2796981"/>
                  <a:gd name="connsiteX15" fmla="*/ 91544 w 953692"/>
                  <a:gd name="connsiteY15" fmla="*/ 2730138 h 2796981"/>
                  <a:gd name="connsiteX16" fmla="*/ 796938 w 953692"/>
                  <a:gd name="connsiteY16" fmla="*/ 2795452 h 2796981"/>
                  <a:gd name="connsiteX17" fmla="*/ 796938 w 953692"/>
                  <a:gd name="connsiteY17" fmla="*/ 2795452 h 2796981"/>
                  <a:gd name="connsiteX18" fmla="*/ 836127 w 953692"/>
                  <a:gd name="connsiteY18" fmla="*/ 2782389 h 2796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3692" h="2796981">
                    <a:moveTo>
                      <a:pt x="953692" y="0"/>
                    </a:moveTo>
                    <a:cubicBezTo>
                      <a:pt x="550920" y="51163"/>
                      <a:pt x="148149" y="102326"/>
                      <a:pt x="130732" y="156755"/>
                    </a:cubicBezTo>
                    <a:cubicBezTo>
                      <a:pt x="113315" y="211184"/>
                      <a:pt x="862253" y="263435"/>
                      <a:pt x="849190" y="326572"/>
                    </a:cubicBezTo>
                    <a:cubicBezTo>
                      <a:pt x="836127" y="389709"/>
                      <a:pt x="69772" y="483327"/>
                      <a:pt x="52355" y="535578"/>
                    </a:cubicBezTo>
                    <a:cubicBezTo>
                      <a:pt x="34938" y="587829"/>
                      <a:pt x="740333" y="596537"/>
                      <a:pt x="744687" y="640080"/>
                    </a:cubicBezTo>
                    <a:cubicBezTo>
                      <a:pt x="749041" y="683623"/>
                      <a:pt x="74127" y="748938"/>
                      <a:pt x="78481" y="796835"/>
                    </a:cubicBezTo>
                    <a:cubicBezTo>
                      <a:pt x="82835" y="844732"/>
                      <a:pt x="759926" y="862149"/>
                      <a:pt x="770812" y="927463"/>
                    </a:cubicBezTo>
                    <a:cubicBezTo>
                      <a:pt x="781698" y="992777"/>
                      <a:pt x="154681" y="1116874"/>
                      <a:pt x="143795" y="1188720"/>
                    </a:cubicBezTo>
                    <a:cubicBezTo>
                      <a:pt x="132909" y="1260566"/>
                      <a:pt x="720738" y="1284515"/>
                      <a:pt x="705498" y="1358538"/>
                    </a:cubicBezTo>
                    <a:cubicBezTo>
                      <a:pt x="690258" y="1432561"/>
                      <a:pt x="37115" y="1571898"/>
                      <a:pt x="52355" y="1632858"/>
                    </a:cubicBezTo>
                    <a:cubicBezTo>
                      <a:pt x="67595" y="1693818"/>
                      <a:pt x="799115" y="1674224"/>
                      <a:pt x="796938" y="1724298"/>
                    </a:cubicBezTo>
                    <a:cubicBezTo>
                      <a:pt x="794761" y="1774372"/>
                      <a:pt x="32761" y="1872343"/>
                      <a:pt x="39292" y="1933303"/>
                    </a:cubicBezTo>
                    <a:cubicBezTo>
                      <a:pt x="45823" y="1994263"/>
                      <a:pt x="842658" y="2018212"/>
                      <a:pt x="836127" y="2090058"/>
                    </a:cubicBezTo>
                    <a:cubicBezTo>
                      <a:pt x="829596" y="2161904"/>
                      <a:pt x="-10782" y="2329544"/>
                      <a:pt x="104" y="2364378"/>
                    </a:cubicBezTo>
                    <a:cubicBezTo>
                      <a:pt x="10990" y="2399212"/>
                      <a:pt x="886201" y="2238103"/>
                      <a:pt x="901441" y="2299063"/>
                    </a:cubicBezTo>
                    <a:cubicBezTo>
                      <a:pt x="916681" y="2360023"/>
                      <a:pt x="108961" y="2647406"/>
                      <a:pt x="91544" y="2730138"/>
                    </a:cubicBezTo>
                    <a:cubicBezTo>
                      <a:pt x="74127" y="2812870"/>
                      <a:pt x="796938" y="2795452"/>
                      <a:pt x="796938" y="2795452"/>
                    </a:cubicBezTo>
                    <a:lnTo>
                      <a:pt x="796938" y="2795452"/>
                    </a:lnTo>
                    <a:lnTo>
                      <a:pt x="836127" y="2782389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2555776" y="5157192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I</a:t>
            </a:r>
            <a:endParaRPr lang="nb-NO" sz="3600" dirty="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79442" y="5157192"/>
            <a:ext cx="87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N(I)</a:t>
            </a:r>
            <a:endParaRPr lang="nb-NO" sz="3600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58444" y="5445224"/>
            <a:ext cx="43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R</a:t>
            </a:r>
            <a:endParaRPr lang="nb-NO" sz="3600" dirty="0">
              <a:solidFill>
                <a:srgbClr val="C0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707904" y="3104964"/>
            <a:ext cx="720080" cy="205222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425145" y="2708920"/>
                <a:ext cx="1035476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3200" b="0" i="0" smtClean="0">
                        <a:latin typeface="Cambria Math"/>
                      </a:rPr>
                      <m:t>I</m:t>
                    </m:r>
                    <m:r>
                      <a:rPr lang="nb-NO" sz="3200" b="0" i="0" smtClean="0">
                        <a:latin typeface="Cambria Math"/>
                      </a:rPr>
                      <m:t>∩</m:t>
                    </m:r>
                    <m:r>
                      <m:rPr>
                        <m:sty m:val="p"/>
                      </m:rPr>
                      <a:rPr lang="nb-NO" sz="3200" b="0" i="0" smtClean="0">
                        <a:latin typeface="Cambria Math"/>
                      </a:rPr>
                      <m:t>S</m:t>
                    </m:r>
                  </m:oMath>
                </a14:m>
                <a:r>
                  <a:rPr lang="nb-NO" dirty="0" smtClean="0"/>
                  <a:t> </a:t>
                </a:r>
                <a:endParaRPr lang="nb-NO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145" y="2708920"/>
                <a:ext cx="1035476" cy="5734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ounded Rectangle 51"/>
          <p:cNvSpPr/>
          <p:nvPr/>
        </p:nvSpPr>
        <p:spPr>
          <a:xfrm>
            <a:off x="2483768" y="2564904"/>
            <a:ext cx="720080" cy="100811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84447" y="3717032"/>
                <a:ext cx="1019638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3200" b="0" i="0" smtClean="0">
                        <a:latin typeface="Cambria Math"/>
                      </a:rPr>
                      <m:t>I</m:t>
                    </m:r>
                    <m:r>
                      <a:rPr lang="nb-NO" sz="3200" b="0" i="0" smtClean="0">
                        <a:latin typeface="Cambria Math"/>
                      </a:rPr>
                      <m:t>∖</m:t>
                    </m:r>
                    <m:r>
                      <m:rPr>
                        <m:sty m:val="p"/>
                      </m:rPr>
                      <a:rPr lang="nb-NO" sz="3200" b="0" i="1" smtClean="0">
                        <a:latin typeface="Cambria Math"/>
                      </a:rPr>
                      <m:t>S</m:t>
                    </m:r>
                  </m:oMath>
                </a14:m>
                <a:r>
                  <a:rPr lang="nb-NO" dirty="0" smtClean="0"/>
                  <a:t> </a:t>
                </a:r>
                <a:endParaRPr lang="nb-NO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447" y="3717032"/>
                <a:ext cx="1019638" cy="5734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/>
          <p:cNvSpPr/>
          <p:nvPr/>
        </p:nvSpPr>
        <p:spPr>
          <a:xfrm>
            <a:off x="3707904" y="2132856"/>
            <a:ext cx="720080" cy="100811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4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0" grpId="0" animBg="1"/>
      <p:bldP spid="51" grpId="0"/>
      <p:bldP spid="52" grpId="0" animBg="1"/>
      <p:bldP spid="52" grpId="1" animBg="1"/>
      <p:bldP spid="53" grpId="0"/>
      <p:bldP spid="5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Branching</a:t>
            </a:r>
            <a:r>
              <a:rPr lang="nb-NO" dirty="0" smtClean="0"/>
              <a:t> </a:t>
            </a:r>
            <a:r>
              <a:rPr lang="nb-NO" dirty="0" err="1" smtClean="0"/>
              <a:t>Rule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/>
              <a:t>Find</a:t>
            </a:r>
            <a:r>
              <a:rPr lang="nb-NO" dirty="0"/>
              <a:t> an </a:t>
            </a:r>
            <a:r>
              <a:rPr lang="nb-NO" dirty="0" err="1"/>
              <a:t>independent</a:t>
            </a:r>
            <a:r>
              <a:rPr lang="nb-NO" dirty="0"/>
              <a:t> </a:t>
            </a:r>
            <a:r>
              <a:rPr lang="nb-NO" dirty="0" err="1"/>
              <a:t>set</a:t>
            </a:r>
            <a:r>
              <a:rPr lang="nb-NO" dirty="0"/>
              <a:t> </a:t>
            </a:r>
            <a:r>
              <a:rPr lang="nb-NO" dirty="0">
                <a:solidFill>
                  <a:srgbClr val="C00000"/>
                </a:solidFill>
              </a:rPr>
              <a:t>I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minimum </a:t>
            </a:r>
            <a:r>
              <a:rPr lang="nb-NO" dirty="0" err="1"/>
              <a:t>surplus</a:t>
            </a:r>
            <a:r>
              <a:rPr lang="nb-NO" dirty="0"/>
              <a:t>. </a:t>
            </a:r>
            <a:endParaRPr lang="nb-NO" dirty="0" smtClean="0"/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Branch:</a:t>
            </a:r>
            <a:r>
              <a:rPr lang="nb-NO" dirty="0" smtClean="0"/>
              <a:t> </a:t>
            </a:r>
            <a:r>
              <a:rPr lang="nb-NO" dirty="0" err="1" smtClean="0"/>
              <a:t>Either</a:t>
            </a:r>
            <a:r>
              <a:rPr lang="nb-NO" dirty="0" smtClean="0"/>
              <a:t> </a:t>
            </a:r>
            <a:r>
              <a:rPr lang="nb-NO" dirty="0" err="1" smtClean="0"/>
              <a:t>put</a:t>
            </a:r>
            <a:r>
              <a:rPr lang="nb-NO" dirty="0" smtClean="0"/>
              <a:t> all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I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, or </a:t>
            </a:r>
            <a:r>
              <a:rPr lang="nb-NO" dirty="0" err="1" smtClean="0"/>
              <a:t>put</a:t>
            </a:r>
            <a:r>
              <a:rPr lang="nb-NO" dirty="0" smtClean="0"/>
              <a:t> all </a:t>
            </a:r>
            <a:r>
              <a:rPr lang="nb-NO" dirty="0" err="1" smtClean="0"/>
              <a:t>of</a:t>
            </a:r>
            <a:r>
              <a:rPr lang="nb-NO" dirty="0" smtClean="0">
                <a:solidFill>
                  <a:srgbClr val="C00000"/>
                </a:solidFill>
              </a:rPr>
              <a:t> N(I)</a:t>
            </a:r>
            <a:r>
              <a:rPr lang="nb-NO" dirty="0" smtClean="0"/>
              <a:t> </a:t>
            </a:r>
            <a:r>
              <a:rPr lang="nb-NO" dirty="0" err="1" smtClean="0"/>
              <a:t>into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.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err="1" smtClean="0"/>
              <a:t>Correct</a:t>
            </a:r>
            <a:r>
              <a:rPr lang="nb-NO" dirty="0" smtClean="0"/>
              <a:t> by </a:t>
            </a:r>
            <a:r>
              <a:rPr lang="nb-NO" dirty="0" err="1" smtClean="0"/>
              <a:t>branching</a:t>
            </a:r>
            <a:r>
              <a:rPr lang="nb-NO" dirty="0" smtClean="0"/>
              <a:t> lemma. </a:t>
            </a:r>
            <a:r>
              <a:rPr lang="nb-NO" dirty="0" err="1" smtClean="0"/>
              <a:t>Need</a:t>
            </a:r>
            <a:r>
              <a:rPr lang="nb-NO" dirty="0" smtClean="0"/>
              <a:t> to </a:t>
            </a:r>
            <a:r>
              <a:rPr lang="nb-NO" dirty="0" err="1" smtClean="0"/>
              <a:t>analyze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C00000"/>
                </a:solidFill>
              </a:rPr>
              <a:t>measure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drop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smtClean="0"/>
              <a:t>in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branches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8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Branching Rule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Find an independent set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of minimum surplus. Solve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(G\I, k-|I|)</a:t>
                </a:r>
                <a:r>
                  <a:rPr lang="nb-NO" dirty="0" smtClean="0"/>
                  <a:t> and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(G\N(I), k-|N(I)|)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LP(G\I) &gt; LP(G) - |I|</a:t>
                </a:r>
                <a:r>
                  <a:rPr lang="nb-NO" dirty="0" smtClean="0"/>
                  <a:t>,  since otherwise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LP(G)</a:t>
                </a:r>
                <a:r>
                  <a:rPr lang="nb-NO" dirty="0" smtClean="0"/>
                  <a:t> has an optimal solution that sets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I</a:t>
                </a:r>
                <a:r>
                  <a:rPr lang="nb-NO" dirty="0" smtClean="0"/>
                  <a:t> to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So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𝐿𝑃</m:t>
                    </m:r>
                    <m:d>
                      <m:d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I</m:t>
                        </m:r>
                      </m:e>
                    </m:d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𝐿𝑃</m:t>
                    </m:r>
                    <m:d>
                      <m:d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nb-NO" dirty="0" smtClean="0"/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k-LP</a:t>
                </a:r>
                <a:r>
                  <a:rPr lang="nb-NO" dirty="0" smtClean="0"/>
                  <a:t> drops by at least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½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350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73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Branching Rule Analysis Cont’d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b-NO" dirty="0" smtClean="0"/>
                  <a:t>Analyzing the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(G\N(I), k-N(I))</a:t>
                </a:r>
                <a:r>
                  <a:rPr lang="nb-NO" dirty="0" smtClean="0"/>
                  <a:t> side: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LP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G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\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)) + |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)| = 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/2 + 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surplus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nb-NO" dirty="0" smtClean="0">
                          <a:solidFill>
                            <a:srgbClr val="C00000"/>
                          </a:solidFill>
                        </a:rPr>
                        <m:t>)/2</m:t>
                      </m:r>
                    </m:oMath>
                  </m:oMathPara>
                </a14:m>
                <a:r>
                  <a:rPr lang="nb-NO" dirty="0" smtClean="0">
                    <a:solidFill>
                      <a:srgbClr val="C00000"/>
                    </a:solidFill>
                  </a:rPr>
                  <a:t/>
                </a:r>
                <a:br>
                  <a:rPr lang="nb-NO" dirty="0" smtClean="0">
                    <a:solidFill>
                      <a:srgbClr val="C00000"/>
                    </a:solidFill>
                  </a:rPr>
                </a:br>
                <a14:m>
                  <m:oMath xmlns:m="http://schemas.openxmlformats.org/officeDocument/2006/math">
                    <m: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                                   ≥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LP</m:t>
                    </m:r>
                    <m:d>
                      <m:d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G</m:t>
                        </m:r>
                      </m:e>
                    </m:d>
                    <m: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surplus</m:t>
                    </m:r>
                    <m: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I</m:t>
                    </m:r>
                    <m: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)/2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LP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\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)) </m:t>
                    </m:r>
                    <m:r>
                      <a:rPr lang="nb-NO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≥</m:t>
                    </m:r>
                    <m:r>
                      <m:rPr>
                        <m:nor/>
                      </m:rPr>
                      <a:rPr lang="nb-NO" b="0" i="0" dirty="0" smtClean="0">
                        <a:solidFill>
                          <a:srgbClr val="C00000"/>
                        </a:solidFill>
                      </a:rPr>
                      <m:t>LP</m:t>
                    </m:r>
                    <m:r>
                      <m:rPr>
                        <m:nor/>
                      </m:rPr>
                      <a:rPr lang="nb-NO" b="0" i="0" dirty="0" smtClean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b="0" i="0" dirty="0" smtClean="0">
                        <a:solidFill>
                          <a:srgbClr val="C00000"/>
                        </a:solidFill>
                      </a:rPr>
                      <m:t>G</m:t>
                    </m:r>
                    <m:r>
                      <m:rPr>
                        <m:nor/>
                      </m:rPr>
                      <a:rPr lang="nb-NO" b="0" i="0" dirty="0" smtClean="0">
                        <a:solidFill>
                          <a:srgbClr val="C00000"/>
                        </a:solidFill>
                      </a:rPr>
                      <m:t>) − |</m:t>
                    </m:r>
                    <m:r>
                      <m:rPr>
                        <m:nor/>
                      </m:rPr>
                      <a:rPr lang="nb-NO" dirty="0">
                        <a:solidFill>
                          <a:srgbClr val="C00000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nb-NO" dirty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dirty="0">
                        <a:solidFill>
                          <a:srgbClr val="C00000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nb-NO" dirty="0">
                        <a:solidFill>
                          <a:srgbClr val="C00000"/>
                        </a:solidFill>
                      </a:rPr>
                      <m:t>)| + </m:t>
                    </m:r>
                    <m:r>
                      <m:rPr>
                        <m:nor/>
                      </m:rPr>
                      <a:rPr lang="nb-NO" dirty="0">
                        <a:solidFill>
                          <a:srgbClr val="C00000"/>
                        </a:solidFill>
                      </a:rPr>
                      <m:t>surplus</m:t>
                    </m:r>
                    <m:r>
                      <m:rPr>
                        <m:nor/>
                      </m:rPr>
                      <a:rPr lang="nb-NO" dirty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dirty="0">
                        <a:solidFill>
                          <a:srgbClr val="C00000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nb-NO" dirty="0">
                        <a:solidFill>
                          <a:srgbClr val="C00000"/>
                        </a:solidFill>
                      </a:rPr>
                      <m:t>)/2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/>
                </a:r>
                <a:br>
                  <a:rPr lang="nb-NO" dirty="0">
                    <a:solidFill>
                      <a:srgbClr val="C00000"/>
                    </a:solidFill>
                  </a:rPr>
                </a:br>
                <a:endParaRPr lang="nb-NO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nb-NO" dirty="0" smtClean="0">
                    <a:solidFill>
                      <a:srgbClr val="C00000"/>
                    </a:solidFill>
                  </a:rPr>
                  <a:t>k-LP</a:t>
                </a:r>
                <a:r>
                  <a:rPr lang="nb-NO" dirty="0" smtClean="0"/>
                  <a:t> drops by at least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surplus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nb-NO" dirty="0" smtClean="0">
                        <a:solidFill>
                          <a:srgbClr val="C00000"/>
                        </a:solidFill>
                      </a:rPr>
                      <m:t>)/2</m:t>
                    </m:r>
                  </m:oMath>
                </a14:m>
                <a:endParaRPr lang="nb-NO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b="-350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1600" y="1916832"/>
                <a:ext cx="7128792" cy="390876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0070C0"/>
                </a:solidFill>
              </a:ln>
              <a:effectLst>
                <a:outerShdw blurRad="317500" sx="102000" sy="102000" algn="ctr" rotWithShape="0">
                  <a:prstClr val="black">
                    <a:alpha val="7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LP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G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\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)) + |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)| = 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/2 + 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surplus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nb-NO" sz="3200" dirty="0">
                          <a:solidFill>
                            <a:srgbClr val="C00000"/>
                          </a:solidFill>
                        </a:rPr>
                        <m:t>)/2 ?</m:t>
                      </m:r>
                    </m:oMath>
                  </m:oMathPara>
                </a14:m>
                <a:endParaRPr lang="nb-NO" dirty="0" smtClean="0"/>
              </a:p>
              <a:p>
                <a:endParaRPr lang="nb-NO" dirty="0"/>
              </a:p>
              <a:p>
                <a:endParaRPr lang="nb-NO" dirty="0" smtClean="0"/>
              </a:p>
              <a:p>
                <a:endParaRPr lang="nb-NO" dirty="0"/>
              </a:p>
              <a:p>
                <a:endParaRPr lang="nb-NO" dirty="0" smtClean="0"/>
              </a:p>
              <a:p>
                <a:endParaRPr lang="nb-NO" dirty="0"/>
              </a:p>
              <a:p>
                <a:endParaRPr lang="nb-NO" dirty="0" smtClean="0"/>
              </a:p>
              <a:p>
                <a:endParaRPr lang="nb-NO" dirty="0"/>
              </a:p>
              <a:p>
                <a:endParaRPr lang="nb-NO" dirty="0" smtClean="0"/>
              </a:p>
              <a:p>
                <a:endParaRPr lang="nb-NO" dirty="0" smtClean="0"/>
              </a:p>
              <a:p>
                <a:endParaRPr lang="nb-NO" dirty="0"/>
              </a:p>
              <a:p>
                <a:endParaRPr lang="nb-NO" dirty="0" smtClean="0"/>
              </a:p>
              <a:p>
                <a:endParaRPr lang="nb-NO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16832"/>
                <a:ext cx="7128792" cy="39087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76200">
                <a:solidFill>
                  <a:srgbClr val="0070C0"/>
                </a:solidFill>
              </a:ln>
              <a:effectLst>
                <a:outerShdw blurRad="317500" sx="102000" sy="102000" algn="ctr" rotWithShape="0">
                  <a:prstClr val="black">
                    <a:alpha val="70000"/>
                  </a:prstClr>
                </a:outerShdw>
              </a:effec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3203848" y="2708920"/>
            <a:ext cx="2394697" cy="2818232"/>
            <a:chOff x="3203848" y="2708920"/>
            <a:chExt cx="2394697" cy="2818232"/>
          </a:xfrm>
        </p:grpSpPr>
        <p:sp>
          <p:nvSpPr>
            <p:cNvPr id="5" name="Oval 4"/>
            <p:cNvSpPr/>
            <p:nvPr/>
          </p:nvSpPr>
          <p:spPr>
            <a:xfrm>
              <a:off x="3243122" y="305027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" name="Oval 5"/>
            <p:cNvSpPr/>
            <p:nvPr/>
          </p:nvSpPr>
          <p:spPr>
            <a:xfrm>
              <a:off x="3243122" y="34823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Oval 6"/>
            <p:cNvSpPr/>
            <p:nvPr/>
          </p:nvSpPr>
          <p:spPr>
            <a:xfrm>
              <a:off x="3243122" y="391436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v</a:t>
              </a:r>
              <a:endParaRPr lang="nb-NO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963202" y="290625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Oval 8"/>
            <p:cNvSpPr/>
            <p:nvPr/>
          </p:nvSpPr>
          <p:spPr>
            <a:xfrm>
              <a:off x="3963202" y="3338304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Oval 9"/>
            <p:cNvSpPr/>
            <p:nvPr/>
          </p:nvSpPr>
          <p:spPr>
            <a:xfrm>
              <a:off x="3963202" y="3770352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Oval 10"/>
            <p:cNvSpPr/>
            <p:nvPr/>
          </p:nvSpPr>
          <p:spPr>
            <a:xfrm>
              <a:off x="3963202" y="420240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581840" y="2708920"/>
              <a:ext cx="1016705" cy="1954136"/>
            </a:xfrm>
            <a:custGeom>
              <a:avLst/>
              <a:gdLst>
                <a:gd name="connsiteX0" fmla="*/ 1005888 w 1016705"/>
                <a:gd name="connsiteY0" fmla="*/ 403794 h 1954136"/>
                <a:gd name="connsiteX1" fmla="*/ 963159 w 1016705"/>
                <a:gd name="connsiteY1" fmla="*/ 104692 h 1954136"/>
                <a:gd name="connsiteX2" fmla="*/ 458957 w 1016705"/>
                <a:gd name="connsiteY2" fmla="*/ 19234 h 1954136"/>
                <a:gd name="connsiteX3" fmla="*/ 108579 w 1016705"/>
                <a:gd name="connsiteY3" fmla="*/ 79054 h 1954136"/>
                <a:gd name="connsiteX4" fmla="*/ 23121 w 1016705"/>
                <a:gd name="connsiteY4" fmla="*/ 779809 h 1954136"/>
                <a:gd name="connsiteX5" fmla="*/ 40213 w 1016705"/>
                <a:gd name="connsiteY5" fmla="*/ 1771121 h 1954136"/>
                <a:gd name="connsiteX6" fmla="*/ 450411 w 1016705"/>
                <a:gd name="connsiteY6" fmla="*/ 1942037 h 1954136"/>
                <a:gd name="connsiteX7" fmla="*/ 860609 w 1016705"/>
                <a:gd name="connsiteY7" fmla="*/ 1890763 h 1954136"/>
                <a:gd name="connsiteX8" fmla="*/ 963159 w 1016705"/>
                <a:gd name="connsiteY8" fmla="*/ 1497656 h 1954136"/>
                <a:gd name="connsiteX9" fmla="*/ 997342 w 1016705"/>
                <a:gd name="connsiteY9" fmla="*/ 950725 h 1954136"/>
                <a:gd name="connsiteX10" fmla="*/ 1005888 w 1016705"/>
                <a:gd name="connsiteY10" fmla="*/ 403794 h 195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6705" h="1954136">
                  <a:moveTo>
                    <a:pt x="1005888" y="403794"/>
                  </a:moveTo>
                  <a:cubicBezTo>
                    <a:pt x="1000191" y="262788"/>
                    <a:pt x="1054314" y="168785"/>
                    <a:pt x="963159" y="104692"/>
                  </a:cubicBezTo>
                  <a:cubicBezTo>
                    <a:pt x="872004" y="40599"/>
                    <a:pt x="601387" y="23507"/>
                    <a:pt x="458957" y="19234"/>
                  </a:cubicBezTo>
                  <a:cubicBezTo>
                    <a:pt x="316527" y="14961"/>
                    <a:pt x="181218" y="-47709"/>
                    <a:pt x="108579" y="79054"/>
                  </a:cubicBezTo>
                  <a:cubicBezTo>
                    <a:pt x="35940" y="205817"/>
                    <a:pt x="34515" y="497798"/>
                    <a:pt x="23121" y="779809"/>
                  </a:cubicBezTo>
                  <a:cubicBezTo>
                    <a:pt x="11727" y="1061820"/>
                    <a:pt x="-31002" y="1577416"/>
                    <a:pt x="40213" y="1771121"/>
                  </a:cubicBezTo>
                  <a:cubicBezTo>
                    <a:pt x="111428" y="1964826"/>
                    <a:pt x="313678" y="1922097"/>
                    <a:pt x="450411" y="1942037"/>
                  </a:cubicBezTo>
                  <a:cubicBezTo>
                    <a:pt x="587144" y="1961977"/>
                    <a:pt x="775151" y="1964826"/>
                    <a:pt x="860609" y="1890763"/>
                  </a:cubicBezTo>
                  <a:cubicBezTo>
                    <a:pt x="946067" y="1816700"/>
                    <a:pt x="940370" y="1654329"/>
                    <a:pt x="963159" y="1497656"/>
                  </a:cubicBezTo>
                  <a:cubicBezTo>
                    <a:pt x="985948" y="1340983"/>
                    <a:pt x="987372" y="1135884"/>
                    <a:pt x="997342" y="950725"/>
                  </a:cubicBezTo>
                  <a:cubicBezTo>
                    <a:pt x="1007312" y="765566"/>
                    <a:pt x="1011585" y="544800"/>
                    <a:pt x="1005888" y="40379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2800" dirty="0" smtClean="0"/>
                <a:t>1/2</a:t>
              </a:r>
              <a:endParaRPr lang="nb-NO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43122" y="4303016"/>
              <a:ext cx="261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smtClean="0">
                  <a:solidFill>
                    <a:srgbClr val="002060"/>
                  </a:solidFill>
                </a:rPr>
                <a:t>I</a:t>
              </a:r>
              <a:endParaRPr lang="nb-NO" sz="2400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20927" y="4663056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smtClean="0">
                  <a:solidFill>
                    <a:srgbClr val="002060"/>
                  </a:solidFill>
                </a:rPr>
                <a:t>N(I)</a:t>
              </a:r>
              <a:endParaRPr lang="nb-NO" sz="2400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3848" y="476468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smtClean="0">
                  <a:solidFill>
                    <a:srgbClr val="C00000"/>
                  </a:solidFill>
                </a:rPr>
                <a:t>0</a:t>
              </a:r>
              <a:endParaRPr lang="nb-NO" sz="2400" dirty="0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63202" y="506548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400" dirty="0" smtClean="0">
                  <a:solidFill>
                    <a:srgbClr val="C00000"/>
                  </a:solidFill>
                </a:rPr>
                <a:t>1</a:t>
              </a:r>
              <a:endParaRPr lang="nb-NO" sz="2400" dirty="0">
                <a:solidFill>
                  <a:srgbClr val="C00000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502685" y="3004671"/>
              <a:ext cx="453086" cy="1261055"/>
            </a:xfrm>
            <a:custGeom>
              <a:avLst/>
              <a:gdLst>
                <a:gd name="connsiteX0" fmla="*/ 94019 w 453086"/>
                <a:gd name="connsiteY0" fmla="*/ 90281 h 1261055"/>
                <a:gd name="connsiteX1" fmla="*/ 418759 w 453086"/>
                <a:gd name="connsiteY1" fmla="*/ 4823 h 1261055"/>
                <a:gd name="connsiteX2" fmla="*/ 76927 w 453086"/>
                <a:gd name="connsiteY2" fmla="*/ 218468 h 1261055"/>
                <a:gd name="connsiteX3" fmla="*/ 427305 w 453086"/>
                <a:gd name="connsiteY3" fmla="*/ 184285 h 1261055"/>
                <a:gd name="connsiteX4" fmla="*/ 15 w 453086"/>
                <a:gd name="connsiteY4" fmla="*/ 380838 h 1261055"/>
                <a:gd name="connsiteX5" fmla="*/ 410213 w 453086"/>
                <a:gd name="connsiteY5" fmla="*/ 440658 h 1261055"/>
                <a:gd name="connsiteX6" fmla="*/ 85473 w 453086"/>
                <a:gd name="connsiteY6" fmla="*/ 534662 h 1261055"/>
                <a:gd name="connsiteX7" fmla="*/ 435850 w 453086"/>
                <a:gd name="connsiteY7" fmla="*/ 611574 h 1261055"/>
                <a:gd name="connsiteX8" fmla="*/ 68381 w 453086"/>
                <a:gd name="connsiteY8" fmla="*/ 679941 h 1261055"/>
                <a:gd name="connsiteX9" fmla="*/ 418759 w 453086"/>
                <a:gd name="connsiteY9" fmla="*/ 773944 h 1261055"/>
                <a:gd name="connsiteX10" fmla="*/ 42744 w 453086"/>
                <a:gd name="connsiteY10" fmla="*/ 842311 h 1261055"/>
                <a:gd name="connsiteX11" fmla="*/ 444396 w 453086"/>
                <a:gd name="connsiteY11" fmla="*/ 970498 h 1261055"/>
                <a:gd name="connsiteX12" fmla="*/ 85473 w 453086"/>
                <a:gd name="connsiteY12" fmla="*/ 970498 h 1261055"/>
                <a:gd name="connsiteX13" fmla="*/ 452942 w 453086"/>
                <a:gd name="connsiteY13" fmla="*/ 1141413 h 1261055"/>
                <a:gd name="connsiteX14" fmla="*/ 34198 w 453086"/>
                <a:gd name="connsiteY14" fmla="*/ 1124322 h 1261055"/>
                <a:gd name="connsiteX15" fmla="*/ 435850 w 453086"/>
                <a:gd name="connsiteY15" fmla="*/ 1261055 h 126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3086" h="1261055">
                  <a:moveTo>
                    <a:pt x="94019" y="90281"/>
                  </a:moveTo>
                  <a:cubicBezTo>
                    <a:pt x="257813" y="36870"/>
                    <a:pt x="421608" y="-16541"/>
                    <a:pt x="418759" y="4823"/>
                  </a:cubicBezTo>
                  <a:cubicBezTo>
                    <a:pt x="415910" y="26187"/>
                    <a:pt x="75503" y="188558"/>
                    <a:pt x="76927" y="218468"/>
                  </a:cubicBezTo>
                  <a:cubicBezTo>
                    <a:pt x="78351" y="248378"/>
                    <a:pt x="440124" y="157223"/>
                    <a:pt x="427305" y="184285"/>
                  </a:cubicBezTo>
                  <a:cubicBezTo>
                    <a:pt x="414486" y="211347"/>
                    <a:pt x="2864" y="338109"/>
                    <a:pt x="15" y="380838"/>
                  </a:cubicBezTo>
                  <a:cubicBezTo>
                    <a:pt x="-2834" y="423567"/>
                    <a:pt x="395970" y="415021"/>
                    <a:pt x="410213" y="440658"/>
                  </a:cubicBezTo>
                  <a:cubicBezTo>
                    <a:pt x="424456" y="466295"/>
                    <a:pt x="81200" y="506176"/>
                    <a:pt x="85473" y="534662"/>
                  </a:cubicBezTo>
                  <a:cubicBezTo>
                    <a:pt x="89746" y="563148"/>
                    <a:pt x="438699" y="587361"/>
                    <a:pt x="435850" y="611574"/>
                  </a:cubicBezTo>
                  <a:cubicBezTo>
                    <a:pt x="433001" y="635787"/>
                    <a:pt x="71229" y="652879"/>
                    <a:pt x="68381" y="679941"/>
                  </a:cubicBezTo>
                  <a:cubicBezTo>
                    <a:pt x="65533" y="707003"/>
                    <a:pt x="423032" y="746882"/>
                    <a:pt x="418759" y="773944"/>
                  </a:cubicBezTo>
                  <a:cubicBezTo>
                    <a:pt x="414486" y="801006"/>
                    <a:pt x="38471" y="809552"/>
                    <a:pt x="42744" y="842311"/>
                  </a:cubicBezTo>
                  <a:cubicBezTo>
                    <a:pt x="47017" y="875070"/>
                    <a:pt x="437274" y="949133"/>
                    <a:pt x="444396" y="970498"/>
                  </a:cubicBezTo>
                  <a:cubicBezTo>
                    <a:pt x="451518" y="991863"/>
                    <a:pt x="84049" y="942012"/>
                    <a:pt x="85473" y="970498"/>
                  </a:cubicBezTo>
                  <a:cubicBezTo>
                    <a:pt x="86897" y="998984"/>
                    <a:pt x="461488" y="1115776"/>
                    <a:pt x="452942" y="1141413"/>
                  </a:cubicBezTo>
                  <a:cubicBezTo>
                    <a:pt x="444396" y="1167050"/>
                    <a:pt x="37047" y="1104382"/>
                    <a:pt x="34198" y="1124322"/>
                  </a:cubicBezTo>
                  <a:cubicBezTo>
                    <a:pt x="31349" y="1144262"/>
                    <a:pt x="233599" y="1202658"/>
                    <a:pt x="435850" y="1261055"/>
                  </a:cubicBez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97335" y="3009494"/>
              <a:ext cx="230998" cy="1401510"/>
            </a:xfrm>
            <a:custGeom>
              <a:avLst/>
              <a:gdLst>
                <a:gd name="connsiteX0" fmla="*/ 230860 w 230998"/>
                <a:gd name="connsiteY0" fmla="*/ 0 h 1401510"/>
                <a:gd name="connsiteX1" fmla="*/ 25761 w 230998"/>
                <a:gd name="connsiteY1" fmla="*/ 94004 h 1401510"/>
                <a:gd name="connsiteX2" fmla="*/ 230860 w 230998"/>
                <a:gd name="connsiteY2" fmla="*/ 230736 h 1401510"/>
                <a:gd name="connsiteX3" fmla="*/ 59944 w 230998"/>
                <a:gd name="connsiteY3" fmla="*/ 324740 h 1401510"/>
                <a:gd name="connsiteX4" fmla="*/ 205223 w 230998"/>
                <a:gd name="connsiteY4" fmla="*/ 435835 h 1401510"/>
                <a:gd name="connsiteX5" fmla="*/ 8670 w 230998"/>
                <a:gd name="connsiteY5" fmla="*/ 598205 h 1401510"/>
                <a:gd name="connsiteX6" fmla="*/ 230860 w 230998"/>
                <a:gd name="connsiteY6" fmla="*/ 786213 h 1401510"/>
                <a:gd name="connsiteX7" fmla="*/ 124 w 230998"/>
                <a:gd name="connsiteY7" fmla="*/ 880217 h 1401510"/>
                <a:gd name="connsiteX8" fmla="*/ 222314 w 230998"/>
                <a:gd name="connsiteY8" fmla="*/ 1051133 h 1401510"/>
                <a:gd name="connsiteX9" fmla="*/ 124 w 230998"/>
                <a:gd name="connsiteY9" fmla="*/ 1119499 h 1401510"/>
                <a:gd name="connsiteX10" fmla="*/ 188131 w 230998"/>
                <a:gd name="connsiteY10" fmla="*/ 1239140 h 1401510"/>
                <a:gd name="connsiteX11" fmla="*/ 8670 w 230998"/>
                <a:gd name="connsiteY11" fmla="*/ 1281869 h 1401510"/>
                <a:gd name="connsiteX12" fmla="*/ 213769 w 230998"/>
                <a:gd name="connsiteY12" fmla="*/ 1401510 h 1401510"/>
                <a:gd name="connsiteX13" fmla="*/ 213769 w 230998"/>
                <a:gd name="connsiteY13" fmla="*/ 1401510 h 140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0998" h="1401510">
                  <a:moveTo>
                    <a:pt x="230860" y="0"/>
                  </a:moveTo>
                  <a:cubicBezTo>
                    <a:pt x="128310" y="27774"/>
                    <a:pt x="25761" y="55548"/>
                    <a:pt x="25761" y="94004"/>
                  </a:cubicBezTo>
                  <a:cubicBezTo>
                    <a:pt x="25761" y="132460"/>
                    <a:pt x="225163" y="192280"/>
                    <a:pt x="230860" y="230736"/>
                  </a:cubicBezTo>
                  <a:cubicBezTo>
                    <a:pt x="236557" y="269192"/>
                    <a:pt x="64217" y="290557"/>
                    <a:pt x="59944" y="324740"/>
                  </a:cubicBezTo>
                  <a:cubicBezTo>
                    <a:pt x="55671" y="358923"/>
                    <a:pt x="213769" y="390257"/>
                    <a:pt x="205223" y="435835"/>
                  </a:cubicBezTo>
                  <a:cubicBezTo>
                    <a:pt x="196677" y="481413"/>
                    <a:pt x="4397" y="539809"/>
                    <a:pt x="8670" y="598205"/>
                  </a:cubicBezTo>
                  <a:cubicBezTo>
                    <a:pt x="12943" y="656601"/>
                    <a:pt x="232284" y="739211"/>
                    <a:pt x="230860" y="786213"/>
                  </a:cubicBezTo>
                  <a:cubicBezTo>
                    <a:pt x="229436" y="833215"/>
                    <a:pt x="1548" y="836064"/>
                    <a:pt x="124" y="880217"/>
                  </a:cubicBezTo>
                  <a:cubicBezTo>
                    <a:pt x="-1300" y="924370"/>
                    <a:pt x="222314" y="1011253"/>
                    <a:pt x="222314" y="1051133"/>
                  </a:cubicBezTo>
                  <a:cubicBezTo>
                    <a:pt x="222314" y="1091013"/>
                    <a:pt x="5821" y="1088165"/>
                    <a:pt x="124" y="1119499"/>
                  </a:cubicBezTo>
                  <a:cubicBezTo>
                    <a:pt x="-5573" y="1150833"/>
                    <a:pt x="186707" y="1212079"/>
                    <a:pt x="188131" y="1239140"/>
                  </a:cubicBezTo>
                  <a:cubicBezTo>
                    <a:pt x="189555" y="1266201"/>
                    <a:pt x="4397" y="1254807"/>
                    <a:pt x="8670" y="1281869"/>
                  </a:cubicBezTo>
                  <a:cubicBezTo>
                    <a:pt x="12943" y="1308931"/>
                    <a:pt x="213769" y="1401510"/>
                    <a:pt x="213769" y="1401510"/>
                  </a:cubicBezTo>
                  <a:lnTo>
                    <a:pt x="213769" y="140151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40152" y="2708920"/>
                <a:ext cx="179606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>
                    <a:solidFill>
                      <a:srgbClr val="C00000"/>
                    </a:solidFill>
                  </a:rPr>
                  <a:t>= Best</a:t>
                </a:r>
                <a:r>
                  <a:rPr lang="nb-NO" sz="2800" dirty="0" smtClean="0"/>
                  <a:t> LP</a:t>
                </a:r>
                <a:br>
                  <a:rPr lang="nb-NO" sz="2800" dirty="0" smtClean="0"/>
                </a:br>
                <a:r>
                  <a:rPr lang="nb-NO" sz="2800" dirty="0" err="1" smtClean="0"/>
                  <a:t>with</a:t>
                </a:r>
                <a:r>
                  <a:rPr lang="nb-NO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= 0</a:t>
                </a:r>
                <a:endParaRPr lang="nb-NO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708920"/>
                <a:ext cx="1796069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6780" t="-5732" r="-5763" b="-1719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59632" y="2764085"/>
                <a:ext cx="162692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800" dirty="0" smtClean="0">
                    <a:solidFill>
                      <a:srgbClr val="C00000"/>
                    </a:solidFill>
                  </a:rPr>
                  <a:t>= </a:t>
                </a:r>
                <a:r>
                  <a:rPr lang="nb-NO" sz="2800" dirty="0" err="1" smtClean="0">
                    <a:solidFill>
                      <a:srgbClr val="C00000"/>
                    </a:solidFill>
                  </a:rPr>
                  <a:t>Feasible</a:t>
                </a:r>
                <a:r>
                  <a:rPr lang="nb-NO" sz="2800" dirty="0">
                    <a:solidFill>
                      <a:srgbClr val="C00000"/>
                    </a:solidFill>
                  </a:rPr>
                  <a:t/>
                </a:r>
                <a:br>
                  <a:rPr lang="nb-NO" sz="2800" dirty="0">
                    <a:solidFill>
                      <a:srgbClr val="C00000"/>
                    </a:solidFill>
                  </a:rPr>
                </a:br>
                <a:r>
                  <a:rPr lang="nb-NO" sz="2800" dirty="0">
                    <a:solidFill>
                      <a:srgbClr val="C00000"/>
                    </a:solidFill>
                  </a:rPr>
                  <a:t> </a:t>
                </a:r>
                <a:r>
                  <a:rPr lang="nb-NO" sz="2800" dirty="0" smtClean="0">
                    <a:solidFill>
                      <a:srgbClr val="C00000"/>
                    </a:solidFill>
                  </a:rPr>
                  <a:t>  </a:t>
                </a:r>
                <a:r>
                  <a:rPr lang="nb-NO" sz="2800" dirty="0" smtClean="0"/>
                  <a:t>LP </a:t>
                </a:r>
                <a:r>
                  <a:rPr lang="nb-NO" sz="2800" dirty="0" err="1" smtClean="0"/>
                  <a:t>with</a:t>
                </a:r>
                <a:r>
                  <a:rPr lang="nb-NO" sz="2800" dirty="0" smtClean="0"/>
                  <a:t> </a:t>
                </a:r>
                <a:br>
                  <a:rPr lang="nb-NO" sz="2800" dirty="0" smtClean="0"/>
                </a:br>
                <a:r>
                  <a:rPr lang="nb-NO" sz="28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8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sz="28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nb-NO" sz="2800" dirty="0" smtClean="0">
                    <a:solidFill>
                      <a:srgbClr val="C00000"/>
                    </a:solidFill>
                  </a:rPr>
                  <a:t> = 0</a:t>
                </a:r>
                <a:endParaRPr lang="nb-NO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64085"/>
                <a:ext cx="1626920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7865" t="-3947" r="-5993" b="-1140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3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21" grpId="0"/>
      <p:bldP spid="21" grpId="1"/>
      <p:bldP spid="22" grpId="0"/>
      <p:bldP spid="2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Branching Summary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The measure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k-LP</a:t>
                </a:r>
                <a:r>
                  <a:rPr lang="nb-NO" dirty="0" smtClean="0"/>
                  <a:t> drops by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(½, surplus(I)/2)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Will see that independent sets of surplus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/>
                  <a:t> can be reduced in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polynomial time</a:t>
                </a:r>
                <a:r>
                  <a:rPr lang="nb-NO" dirty="0" smtClean="0"/>
                  <a:t>!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Measure drops by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 (½,1)</a:t>
                </a:r>
                <a:r>
                  <a:rPr lang="nb-NO" dirty="0" smtClean="0"/>
                  <a:t> giving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2.618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𝐿𝑃</m:t>
                            </m:r>
                          </m:sup>
                        </m:sSup>
                      </m:e>
                    </m:d>
                  </m:oMath>
                </a14:m>
                <a:r>
                  <a:rPr lang="nb-NO" dirty="0" smtClean="0"/>
                  <a:t> time algorithm for Vertex Cover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Reducing Surplus 1 sets.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Lemma:</a:t>
            </a:r>
            <a:r>
              <a:rPr lang="nb-NO" dirty="0" smtClean="0"/>
              <a:t> If </a:t>
            </a:r>
            <a:r>
              <a:rPr lang="nb-NO" dirty="0" smtClean="0">
                <a:solidFill>
                  <a:srgbClr val="C00000"/>
                </a:solidFill>
              </a:rPr>
              <a:t>surplus(I) = 1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I</a:t>
            </a:r>
            <a:r>
              <a:rPr lang="nb-NO" dirty="0" smtClean="0"/>
              <a:t> has minimum surplus and </a:t>
            </a:r>
            <a:r>
              <a:rPr lang="nb-NO" dirty="0" smtClean="0">
                <a:solidFill>
                  <a:srgbClr val="C00000"/>
                </a:solidFill>
              </a:rPr>
              <a:t>N(I)</a:t>
            </a:r>
            <a:r>
              <a:rPr lang="nb-NO" dirty="0" smtClean="0"/>
              <a:t> is </a:t>
            </a:r>
            <a:r>
              <a:rPr lang="nb-NO" i="1" dirty="0" smtClean="0"/>
              <a:t>not</a:t>
            </a:r>
            <a:r>
              <a:rPr lang="nb-NO" dirty="0" smtClean="0"/>
              <a:t> independent then there exists an optimum vertex cover containing </a:t>
            </a:r>
            <a:r>
              <a:rPr lang="nb-NO" dirty="0" smtClean="0">
                <a:solidFill>
                  <a:srgbClr val="C00000"/>
                </a:solidFill>
              </a:rPr>
              <a:t>N(I)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30" name="TextBox 29"/>
          <p:cNvSpPr txBox="1"/>
          <p:nvPr/>
        </p:nvSpPr>
        <p:spPr>
          <a:xfrm>
            <a:off x="2902162" y="5589240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I</a:t>
            </a:r>
            <a:endParaRPr lang="nb-NO" sz="3600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35896" y="5807005"/>
            <a:ext cx="87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N(I)</a:t>
            </a:r>
            <a:endParaRPr lang="nb-NO" sz="36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38464" y="6237312"/>
            <a:ext cx="43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R</a:t>
            </a:r>
            <a:endParaRPr lang="nb-NO" sz="3600" dirty="0">
              <a:solidFill>
                <a:srgbClr val="C00000"/>
              </a:solidFill>
            </a:endParaRPr>
          </a:p>
        </p:txBody>
      </p:sp>
      <p:cxnSp>
        <p:nvCxnSpPr>
          <p:cNvPr id="39" name="Straight Connector 38"/>
          <p:cNvCxnSpPr>
            <a:stCxn id="10" idx="0"/>
            <a:endCxn id="10" idx="0"/>
          </p:cNvCxnSpPr>
          <p:nvPr/>
        </p:nvCxnSpPr>
        <p:spPr>
          <a:xfrm>
            <a:off x="4283968" y="465487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2879812" y="2998693"/>
            <a:ext cx="3936139" cy="3278777"/>
            <a:chOff x="2879812" y="2998693"/>
            <a:chExt cx="3936139" cy="3278777"/>
          </a:xfrm>
        </p:grpSpPr>
        <p:grpSp>
          <p:nvGrpSpPr>
            <p:cNvPr id="4" name="Group 3"/>
            <p:cNvGrpSpPr/>
            <p:nvPr/>
          </p:nvGrpSpPr>
          <p:grpSpPr>
            <a:xfrm>
              <a:off x="2879812" y="2998693"/>
              <a:ext cx="3936139" cy="3278777"/>
              <a:chOff x="2699792" y="2060848"/>
              <a:chExt cx="3936139" cy="327877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699792" y="2636912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699792" y="314096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699792" y="3645024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699792" y="4149080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3928" y="3212976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3923928" y="3717032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923928" y="4221088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923928" y="2131115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923928" y="2708920"/>
                <a:ext cx="360040" cy="36004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3059832" y="2060848"/>
                <a:ext cx="3576099" cy="3278777"/>
                <a:chOff x="3059832" y="2060848"/>
                <a:chExt cx="3576099" cy="3278777"/>
              </a:xfrm>
            </p:grpSpPr>
            <p:cxnSp>
              <p:nvCxnSpPr>
                <p:cNvPr id="16" name="Straight Connector 15"/>
                <p:cNvCxnSpPr>
                  <a:stCxn id="5" idx="6"/>
                  <a:endCxn id="13" idx="2"/>
                </p:cNvCxnSpPr>
                <p:nvPr/>
              </p:nvCxnSpPr>
              <p:spPr>
                <a:xfrm flipV="1">
                  <a:off x="3059832" y="2311135"/>
                  <a:ext cx="864096" cy="505797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stCxn id="5" idx="6"/>
                  <a:endCxn id="14" idx="2"/>
                </p:cNvCxnSpPr>
                <p:nvPr/>
              </p:nvCxnSpPr>
              <p:spPr>
                <a:xfrm>
                  <a:off x="3059832" y="2816932"/>
                  <a:ext cx="864096" cy="7200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>
                  <a:stCxn id="5" idx="6"/>
                  <a:endCxn id="9" idx="2"/>
                </p:cNvCxnSpPr>
                <p:nvPr/>
              </p:nvCxnSpPr>
              <p:spPr>
                <a:xfrm>
                  <a:off x="3059832" y="2816932"/>
                  <a:ext cx="864096" cy="57606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6" idx="6"/>
                  <a:endCxn id="14" idx="2"/>
                </p:cNvCxnSpPr>
                <p:nvPr/>
              </p:nvCxnSpPr>
              <p:spPr>
                <a:xfrm flipV="1">
                  <a:off x="3059832" y="2888940"/>
                  <a:ext cx="864096" cy="43204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6" idx="6"/>
                  <a:endCxn id="9" idx="2"/>
                </p:cNvCxnSpPr>
                <p:nvPr/>
              </p:nvCxnSpPr>
              <p:spPr>
                <a:xfrm>
                  <a:off x="3059832" y="3320988"/>
                  <a:ext cx="864096" cy="7200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6" idx="6"/>
                  <a:endCxn id="10" idx="2"/>
                </p:cNvCxnSpPr>
                <p:nvPr/>
              </p:nvCxnSpPr>
              <p:spPr>
                <a:xfrm>
                  <a:off x="3059832" y="3320988"/>
                  <a:ext cx="864096" cy="57606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7" idx="6"/>
                  <a:endCxn id="9" idx="2"/>
                </p:cNvCxnSpPr>
                <p:nvPr/>
              </p:nvCxnSpPr>
              <p:spPr>
                <a:xfrm flipV="1">
                  <a:off x="3059832" y="3392996"/>
                  <a:ext cx="864096" cy="43204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7" idx="6"/>
                  <a:endCxn id="10" idx="2"/>
                </p:cNvCxnSpPr>
                <p:nvPr/>
              </p:nvCxnSpPr>
              <p:spPr>
                <a:xfrm>
                  <a:off x="3059832" y="3825044"/>
                  <a:ext cx="864096" cy="7200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>
                  <a:stCxn id="7" idx="6"/>
                  <a:endCxn id="11" idx="2"/>
                </p:cNvCxnSpPr>
                <p:nvPr/>
              </p:nvCxnSpPr>
              <p:spPr>
                <a:xfrm>
                  <a:off x="3059832" y="3825044"/>
                  <a:ext cx="864096" cy="57606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>
                  <a:stCxn id="8" idx="6"/>
                  <a:endCxn id="10" idx="2"/>
                </p:cNvCxnSpPr>
                <p:nvPr/>
              </p:nvCxnSpPr>
              <p:spPr>
                <a:xfrm flipV="1">
                  <a:off x="3059832" y="3897052"/>
                  <a:ext cx="864096" cy="43204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8" idx="6"/>
                  <a:endCxn id="11" idx="2"/>
                </p:cNvCxnSpPr>
                <p:nvPr/>
              </p:nvCxnSpPr>
              <p:spPr>
                <a:xfrm>
                  <a:off x="3059832" y="4329100"/>
                  <a:ext cx="864096" cy="7200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Freeform 27"/>
                <p:cNvSpPr/>
                <p:nvPr/>
              </p:nvSpPr>
              <p:spPr>
                <a:xfrm>
                  <a:off x="5133703" y="2060848"/>
                  <a:ext cx="1502228" cy="3278777"/>
                </a:xfrm>
                <a:custGeom>
                  <a:avLst/>
                  <a:gdLst>
                    <a:gd name="connsiteX0" fmla="*/ 1293223 w 1502228"/>
                    <a:gd name="connsiteY0" fmla="*/ 339634 h 3278777"/>
                    <a:gd name="connsiteX1" fmla="*/ 822960 w 1502228"/>
                    <a:gd name="connsiteY1" fmla="*/ 0 h 3278777"/>
                    <a:gd name="connsiteX2" fmla="*/ 300446 w 1502228"/>
                    <a:gd name="connsiteY2" fmla="*/ 0 h 3278777"/>
                    <a:gd name="connsiteX3" fmla="*/ 0 w 1502228"/>
                    <a:gd name="connsiteY3" fmla="*/ 1084217 h 3278777"/>
                    <a:gd name="connsiteX4" fmla="*/ 156754 w 1502228"/>
                    <a:gd name="connsiteY4" fmla="*/ 2913017 h 3278777"/>
                    <a:gd name="connsiteX5" fmla="*/ 757646 w 1502228"/>
                    <a:gd name="connsiteY5" fmla="*/ 3278777 h 3278777"/>
                    <a:gd name="connsiteX6" fmla="*/ 1332411 w 1502228"/>
                    <a:gd name="connsiteY6" fmla="*/ 2952205 h 3278777"/>
                    <a:gd name="connsiteX7" fmla="*/ 1371600 w 1502228"/>
                    <a:gd name="connsiteY7" fmla="*/ 2847703 h 3278777"/>
                    <a:gd name="connsiteX8" fmla="*/ 1384663 w 1502228"/>
                    <a:gd name="connsiteY8" fmla="*/ 2808514 h 3278777"/>
                    <a:gd name="connsiteX9" fmla="*/ 1463040 w 1502228"/>
                    <a:gd name="connsiteY9" fmla="*/ 2076994 h 3278777"/>
                    <a:gd name="connsiteX10" fmla="*/ 1502228 w 1502228"/>
                    <a:gd name="connsiteY10" fmla="*/ 1175657 h 3278777"/>
                    <a:gd name="connsiteX11" fmla="*/ 1384663 w 1502228"/>
                    <a:gd name="connsiteY11" fmla="*/ 509451 h 3278777"/>
                    <a:gd name="connsiteX12" fmla="*/ 1293223 w 1502228"/>
                    <a:gd name="connsiteY12" fmla="*/ 339634 h 3278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02228" h="3278777">
                      <a:moveTo>
                        <a:pt x="1293223" y="339634"/>
                      </a:moveTo>
                      <a:lnTo>
                        <a:pt x="822960" y="0"/>
                      </a:lnTo>
                      <a:lnTo>
                        <a:pt x="300446" y="0"/>
                      </a:lnTo>
                      <a:lnTo>
                        <a:pt x="0" y="1084217"/>
                      </a:lnTo>
                      <a:lnTo>
                        <a:pt x="156754" y="2913017"/>
                      </a:lnTo>
                      <a:lnTo>
                        <a:pt x="757646" y="3278777"/>
                      </a:lnTo>
                      <a:lnTo>
                        <a:pt x="1332411" y="2952205"/>
                      </a:lnTo>
                      <a:cubicBezTo>
                        <a:pt x="1345474" y="2917371"/>
                        <a:pt x="1358886" y="2882666"/>
                        <a:pt x="1371600" y="2847703"/>
                      </a:cubicBezTo>
                      <a:cubicBezTo>
                        <a:pt x="1376306" y="2834762"/>
                        <a:pt x="1384663" y="2808514"/>
                        <a:pt x="1384663" y="2808514"/>
                      </a:cubicBezTo>
                      <a:lnTo>
                        <a:pt x="1463040" y="2076994"/>
                      </a:lnTo>
                      <a:lnTo>
                        <a:pt x="1502228" y="1175657"/>
                      </a:lnTo>
                      <a:lnTo>
                        <a:pt x="1384663" y="509451"/>
                      </a:lnTo>
                      <a:lnTo>
                        <a:pt x="1293223" y="339634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4310639" y="2155371"/>
                  <a:ext cx="953692" cy="2796981"/>
                </a:xfrm>
                <a:custGeom>
                  <a:avLst/>
                  <a:gdLst>
                    <a:gd name="connsiteX0" fmla="*/ 953692 w 953692"/>
                    <a:gd name="connsiteY0" fmla="*/ 0 h 2796981"/>
                    <a:gd name="connsiteX1" fmla="*/ 130732 w 953692"/>
                    <a:gd name="connsiteY1" fmla="*/ 156755 h 2796981"/>
                    <a:gd name="connsiteX2" fmla="*/ 849190 w 953692"/>
                    <a:gd name="connsiteY2" fmla="*/ 326572 h 2796981"/>
                    <a:gd name="connsiteX3" fmla="*/ 52355 w 953692"/>
                    <a:gd name="connsiteY3" fmla="*/ 535578 h 2796981"/>
                    <a:gd name="connsiteX4" fmla="*/ 744687 w 953692"/>
                    <a:gd name="connsiteY4" fmla="*/ 640080 h 2796981"/>
                    <a:gd name="connsiteX5" fmla="*/ 78481 w 953692"/>
                    <a:gd name="connsiteY5" fmla="*/ 796835 h 2796981"/>
                    <a:gd name="connsiteX6" fmla="*/ 770812 w 953692"/>
                    <a:gd name="connsiteY6" fmla="*/ 927463 h 2796981"/>
                    <a:gd name="connsiteX7" fmla="*/ 143795 w 953692"/>
                    <a:gd name="connsiteY7" fmla="*/ 1188720 h 2796981"/>
                    <a:gd name="connsiteX8" fmla="*/ 705498 w 953692"/>
                    <a:gd name="connsiteY8" fmla="*/ 1358538 h 2796981"/>
                    <a:gd name="connsiteX9" fmla="*/ 52355 w 953692"/>
                    <a:gd name="connsiteY9" fmla="*/ 1632858 h 2796981"/>
                    <a:gd name="connsiteX10" fmla="*/ 796938 w 953692"/>
                    <a:gd name="connsiteY10" fmla="*/ 1724298 h 2796981"/>
                    <a:gd name="connsiteX11" fmla="*/ 39292 w 953692"/>
                    <a:gd name="connsiteY11" fmla="*/ 1933303 h 2796981"/>
                    <a:gd name="connsiteX12" fmla="*/ 836127 w 953692"/>
                    <a:gd name="connsiteY12" fmla="*/ 2090058 h 2796981"/>
                    <a:gd name="connsiteX13" fmla="*/ 104 w 953692"/>
                    <a:gd name="connsiteY13" fmla="*/ 2364378 h 2796981"/>
                    <a:gd name="connsiteX14" fmla="*/ 901441 w 953692"/>
                    <a:gd name="connsiteY14" fmla="*/ 2299063 h 2796981"/>
                    <a:gd name="connsiteX15" fmla="*/ 91544 w 953692"/>
                    <a:gd name="connsiteY15" fmla="*/ 2730138 h 2796981"/>
                    <a:gd name="connsiteX16" fmla="*/ 796938 w 953692"/>
                    <a:gd name="connsiteY16" fmla="*/ 2795452 h 2796981"/>
                    <a:gd name="connsiteX17" fmla="*/ 796938 w 953692"/>
                    <a:gd name="connsiteY17" fmla="*/ 2795452 h 2796981"/>
                    <a:gd name="connsiteX18" fmla="*/ 836127 w 953692"/>
                    <a:gd name="connsiteY18" fmla="*/ 2782389 h 2796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53692" h="2796981">
                      <a:moveTo>
                        <a:pt x="953692" y="0"/>
                      </a:moveTo>
                      <a:cubicBezTo>
                        <a:pt x="550920" y="51163"/>
                        <a:pt x="148149" y="102326"/>
                        <a:pt x="130732" y="156755"/>
                      </a:cubicBezTo>
                      <a:cubicBezTo>
                        <a:pt x="113315" y="211184"/>
                        <a:pt x="862253" y="263435"/>
                        <a:pt x="849190" y="326572"/>
                      </a:cubicBezTo>
                      <a:cubicBezTo>
                        <a:pt x="836127" y="389709"/>
                        <a:pt x="69772" y="483327"/>
                        <a:pt x="52355" y="535578"/>
                      </a:cubicBezTo>
                      <a:cubicBezTo>
                        <a:pt x="34938" y="587829"/>
                        <a:pt x="740333" y="596537"/>
                        <a:pt x="744687" y="640080"/>
                      </a:cubicBezTo>
                      <a:cubicBezTo>
                        <a:pt x="749041" y="683623"/>
                        <a:pt x="74127" y="748938"/>
                        <a:pt x="78481" y="796835"/>
                      </a:cubicBezTo>
                      <a:cubicBezTo>
                        <a:pt x="82835" y="844732"/>
                        <a:pt x="759926" y="862149"/>
                        <a:pt x="770812" y="927463"/>
                      </a:cubicBezTo>
                      <a:cubicBezTo>
                        <a:pt x="781698" y="992777"/>
                        <a:pt x="154681" y="1116874"/>
                        <a:pt x="143795" y="1188720"/>
                      </a:cubicBezTo>
                      <a:cubicBezTo>
                        <a:pt x="132909" y="1260566"/>
                        <a:pt x="720738" y="1284515"/>
                        <a:pt x="705498" y="1358538"/>
                      </a:cubicBezTo>
                      <a:cubicBezTo>
                        <a:pt x="690258" y="1432561"/>
                        <a:pt x="37115" y="1571898"/>
                        <a:pt x="52355" y="1632858"/>
                      </a:cubicBezTo>
                      <a:cubicBezTo>
                        <a:pt x="67595" y="1693818"/>
                        <a:pt x="799115" y="1674224"/>
                        <a:pt x="796938" y="1724298"/>
                      </a:cubicBezTo>
                      <a:cubicBezTo>
                        <a:pt x="794761" y="1774372"/>
                        <a:pt x="32761" y="1872343"/>
                        <a:pt x="39292" y="1933303"/>
                      </a:cubicBezTo>
                      <a:cubicBezTo>
                        <a:pt x="45823" y="1994263"/>
                        <a:pt x="842658" y="2018212"/>
                        <a:pt x="836127" y="2090058"/>
                      </a:cubicBezTo>
                      <a:cubicBezTo>
                        <a:pt x="829596" y="2161904"/>
                        <a:pt x="-10782" y="2329544"/>
                        <a:pt x="104" y="2364378"/>
                      </a:cubicBezTo>
                      <a:cubicBezTo>
                        <a:pt x="10990" y="2399212"/>
                        <a:pt x="886201" y="2238103"/>
                        <a:pt x="901441" y="2299063"/>
                      </a:cubicBezTo>
                      <a:cubicBezTo>
                        <a:pt x="916681" y="2360023"/>
                        <a:pt x="108961" y="2647406"/>
                        <a:pt x="91544" y="2730138"/>
                      </a:cubicBezTo>
                      <a:cubicBezTo>
                        <a:pt x="74127" y="2812870"/>
                        <a:pt x="796938" y="2795452"/>
                        <a:pt x="796938" y="2795452"/>
                      </a:cubicBezTo>
                      <a:lnTo>
                        <a:pt x="796938" y="2795452"/>
                      </a:lnTo>
                      <a:lnTo>
                        <a:pt x="836127" y="2782389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</p:grpSp>
        <p:cxnSp>
          <p:nvCxnSpPr>
            <p:cNvPr id="43" name="Straight Connector 42"/>
            <p:cNvCxnSpPr>
              <a:stCxn id="13" idx="4"/>
              <a:endCxn id="14" idx="0"/>
            </p:cNvCxnSpPr>
            <p:nvPr/>
          </p:nvCxnSpPr>
          <p:spPr>
            <a:xfrm>
              <a:off x="4283968" y="3429000"/>
              <a:ext cx="0" cy="217765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ounded Rectangle 43"/>
          <p:cNvSpPr/>
          <p:nvPr/>
        </p:nvSpPr>
        <p:spPr>
          <a:xfrm>
            <a:off x="2771800" y="3429000"/>
            <a:ext cx="576064" cy="216024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ounded Rectangle 48"/>
          <p:cNvSpPr/>
          <p:nvPr/>
        </p:nvSpPr>
        <p:spPr>
          <a:xfrm>
            <a:off x="3995936" y="2996952"/>
            <a:ext cx="576064" cy="49741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ounded Rectangle 49"/>
          <p:cNvSpPr/>
          <p:nvPr/>
        </p:nvSpPr>
        <p:spPr>
          <a:xfrm>
            <a:off x="3995936" y="3501008"/>
            <a:ext cx="576064" cy="216024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29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44" grpId="0" animBg="1"/>
      <p:bldP spid="44" grpId="1" animBg="1"/>
      <p:bldP spid="49" grpId="0" animBg="1"/>
      <p:bldP spid="5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Reducing</a:t>
            </a:r>
            <a:r>
              <a:rPr lang="nb-NO" dirty="0" smtClean="0"/>
              <a:t> </a:t>
            </a:r>
            <a:r>
              <a:rPr lang="nb-NO" dirty="0" err="1" smtClean="0"/>
              <a:t>Surplus</a:t>
            </a:r>
            <a:r>
              <a:rPr lang="nb-NO" dirty="0" smtClean="0"/>
              <a:t> 1 Sets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If </a:t>
                </a:r>
                <a:r>
                  <a:rPr lang="nb-NO" dirty="0" err="1">
                    <a:solidFill>
                      <a:srgbClr val="C00000"/>
                    </a:solidFill>
                  </a:rPr>
                  <a:t>surplus</a:t>
                </a:r>
                <a:r>
                  <a:rPr lang="nb-NO" dirty="0">
                    <a:solidFill>
                      <a:srgbClr val="C00000"/>
                    </a:solidFill>
                  </a:rPr>
                  <a:t>(I) = 1</a:t>
                </a:r>
                <a:r>
                  <a:rPr lang="nb-NO" dirty="0"/>
                  <a:t>, </a:t>
                </a:r>
                <a:r>
                  <a:rPr lang="nb-NO" dirty="0">
                    <a:solidFill>
                      <a:srgbClr val="C00000"/>
                    </a:solidFill>
                  </a:rPr>
                  <a:t>I</a:t>
                </a:r>
                <a:r>
                  <a:rPr lang="nb-NO" dirty="0"/>
                  <a:t> has minimum </a:t>
                </a:r>
                <a:r>
                  <a:rPr lang="nb-NO" dirty="0" err="1"/>
                  <a:t>surplus</a:t>
                </a:r>
                <a:r>
                  <a:rPr lang="nb-NO" dirty="0"/>
                  <a:t> and </a:t>
                </a:r>
                <a:r>
                  <a:rPr lang="nb-NO" dirty="0">
                    <a:solidFill>
                      <a:srgbClr val="C00000"/>
                    </a:solidFill>
                  </a:rPr>
                  <a:t>N(I)</a:t>
                </a:r>
                <a:r>
                  <a:rPr lang="nb-NO" dirty="0"/>
                  <a:t> is </a:t>
                </a:r>
                <a:r>
                  <a:rPr lang="nb-NO" i="1" dirty="0">
                    <a:solidFill>
                      <a:srgbClr val="0070C0"/>
                    </a:solidFill>
                  </a:rPr>
                  <a:t>not</a:t>
                </a:r>
                <a:r>
                  <a:rPr lang="nb-NO" dirty="0">
                    <a:solidFill>
                      <a:srgbClr val="0070C0"/>
                    </a:solidFill>
                  </a:rPr>
                  <a:t> </a:t>
                </a:r>
                <a:r>
                  <a:rPr lang="nb-NO" dirty="0" err="1" smtClean="0"/>
                  <a:t>independent</a:t>
                </a:r>
                <a:r>
                  <a:rPr lang="nb-NO" dirty="0" smtClean="0"/>
                  <a:t>, </a:t>
                </a:r>
                <a:r>
                  <a:rPr lang="nb-NO" dirty="0" err="1" smtClean="0"/>
                  <a:t>delete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N[I]</a:t>
                </a:r>
                <a:r>
                  <a:rPr lang="nb-NO" dirty="0" smtClean="0"/>
                  <a:t> and </a:t>
                </a:r>
                <a:r>
                  <a:rPr lang="nb-NO" dirty="0" err="1" smtClean="0"/>
                  <a:t>decrease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</a:t>
                </a:r>
                <a:r>
                  <a:rPr lang="nb-NO" dirty="0" smtClean="0"/>
                  <a:t> by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|N(I)|</a:t>
                </a:r>
                <a:r>
                  <a:rPr lang="nb-NO" dirty="0" smtClean="0"/>
                  <a:t>. </a:t>
                </a:r>
                <a:br>
                  <a:rPr lang="nb-NO" dirty="0" smtClean="0"/>
                </a:br>
                <a:r>
                  <a:rPr lang="nb-NO" dirty="0" smtClean="0"/>
                  <a:t/>
                </a:r>
                <a:br>
                  <a:rPr lang="nb-NO" dirty="0" smtClean="0"/>
                </a:br>
                <a:r>
                  <a:rPr lang="nb-NO" dirty="0" smtClean="0">
                    <a:solidFill>
                      <a:srgbClr val="C00000"/>
                    </a:solidFill>
                  </a:rPr>
                  <a:t>LP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decreases</a:t>
                </a:r>
                <a:r>
                  <a:rPr lang="nb-NO" dirty="0" smtClean="0"/>
                  <a:t> by at most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|N(I)|</a:t>
                </a:r>
                <a:r>
                  <a:rPr lang="nb-NO" dirty="0"/>
                  <a:t> </a:t>
                </a:r>
                <a:r>
                  <a:rPr lang="nb-NO" dirty="0" smtClean="0"/>
                  <a:t>(</a:t>
                </a:r>
                <a:r>
                  <a:rPr lang="nb-NO" dirty="0" err="1" smtClean="0"/>
                  <a:t>why</a:t>
                </a:r>
                <a:r>
                  <a:rPr lang="nb-NO" dirty="0" smtClean="0"/>
                  <a:t>?)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So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k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OPT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LP</m:t>
                        </m:r>
                      </m:sub>
                    </m:sSub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does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not </a:t>
                </a:r>
                <a:r>
                  <a:rPr lang="nb-NO" dirty="0" err="1" smtClean="0">
                    <a:solidFill>
                      <a:srgbClr val="0070C0"/>
                    </a:solidFill>
                  </a:rPr>
                  <a:t>increase</a:t>
                </a:r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2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Vertex</a:t>
            </a:r>
            <a:r>
              <a:rPr lang="nb-NO" dirty="0" smtClean="0"/>
              <a:t> Cover (I)LP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1484784"/>
                <a:ext cx="799288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3200" b="1" dirty="0" smtClean="0">
                    <a:solidFill>
                      <a:srgbClr val="002060"/>
                    </a:solidFill>
                  </a:rPr>
                  <a:t>In:</a:t>
                </a:r>
                <a:r>
                  <a:rPr lang="nb-NO" sz="3200" dirty="0" smtClean="0"/>
                  <a:t>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3200" dirty="0" smtClean="0"/>
                  <a:t>,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k</a:t>
                </a:r>
              </a:p>
              <a:p>
                <a:r>
                  <a:rPr lang="nb-NO" sz="3200" b="1" dirty="0" smtClean="0">
                    <a:solidFill>
                      <a:srgbClr val="002060"/>
                    </a:solidFill>
                  </a:rPr>
                  <a:t>Question:</a:t>
                </a:r>
                <a:r>
                  <a:rPr lang="nb-NO" sz="32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∃</m:t>
                    </m:r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⊆</m:t>
                    </m:r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nb-NO" sz="3200" b="0" i="1" smtClean="0"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nb-NO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nb-NO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nor/>
                      </m:rPr>
                      <a:rPr lang="nb-NO" sz="3200" b="0" i="0" dirty="0" smtClean="0">
                        <a:solidFill>
                          <a:srgbClr val="C00000"/>
                        </a:solidFill>
                      </a:rPr>
                      <m:t>k</m:t>
                    </m:r>
                  </m:oMath>
                </a14:m>
                <a:r>
                  <a:rPr lang="nb-NO" sz="3200" dirty="0" smtClean="0"/>
                  <a:t> such that every edge in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G</a:t>
                </a:r>
                <a:r>
                  <a:rPr lang="nb-NO" sz="3200" dirty="0" smtClean="0"/>
                  <a:t> has an endpoint in </a:t>
                </a:r>
                <a:r>
                  <a:rPr lang="nb-NO" sz="3200" dirty="0" smtClean="0">
                    <a:solidFill>
                      <a:srgbClr val="C00000"/>
                    </a:solidFill>
                  </a:rPr>
                  <a:t>S</a:t>
                </a:r>
                <a:r>
                  <a:rPr lang="nb-NO" sz="3200" dirty="0" smtClean="0"/>
                  <a:t>?</a:t>
                </a:r>
                <a:endParaRPr lang="nb-NO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484784"/>
                <a:ext cx="7992888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1907" t="-5058" r="-305" b="-1206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25125" y="3356992"/>
                <a:ext cx="28252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3600" b="0" dirty="0" smtClean="0"/>
                  <a:t>Minimize </a:t>
                </a:r>
                <a14:m>
                  <m:oMath xmlns:m="http://schemas.openxmlformats.org/officeDocument/2006/math">
                    <m:r>
                      <a:rPr lang="nb-NO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endParaRPr lang="nb-NO" sz="3600" b="0" baseline="-250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125" y="3356992"/>
                <a:ext cx="2825261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479" t="-14151" b="-3490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91006" y="3933056"/>
                <a:ext cx="52030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∀</m:t>
                      </m:r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𝑢𝑣</m:t>
                      </m:r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∈</m:t>
                      </m:r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≥1</m:t>
                      </m:r>
                    </m:oMath>
                  </m:oMathPara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006" y="3933056"/>
                <a:ext cx="5203026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63014" y="4437112"/>
                <a:ext cx="16317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b-NO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nb-NO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nb-NO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14" y="4437112"/>
                <a:ext cx="1631792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9752" y="5004465"/>
                <a:ext cx="14105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b-NO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  <m:r>
                      <a:rPr lang="nb-NO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nb-NO" sz="3600" dirty="0" smtClean="0">
                    <a:solidFill>
                      <a:srgbClr val="C00000"/>
                    </a:solidFill>
                  </a:rPr>
                  <a:t> </a:t>
                </a:r>
                <a:r>
                  <a:rPr lang="nb-NO" sz="3600" b="1" dirty="0" smtClean="0">
                    <a:solidFill>
                      <a:srgbClr val="C00000"/>
                    </a:solidFill>
                  </a:rPr>
                  <a:t>Z</a:t>
                </a:r>
                <a:endParaRPr lang="nb-NO" sz="3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004465"/>
                <a:ext cx="1410579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12121" b="-3490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03498" y="5008065"/>
                <a:ext cx="2182521" cy="1200329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rgbClr val="0070C0"/>
                </a:solidFill>
              </a:ln>
              <a:effectLst>
                <a:outerShdw blurRad="317500" sx="102000" sy="102000" algn="ctr" rotWithShape="0">
                  <a:prstClr val="black">
                    <a:alpha val="7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endParaRPr lang="nb-NO" sz="2400" dirty="0" smtClean="0">
                  <a:solidFill>
                    <a:schemeClr val="tx1"/>
                  </a:solidFill>
                </a:endParaRPr>
              </a:p>
              <a:p>
                <a:r>
                  <a:rPr lang="nb-NO" sz="2400" dirty="0"/>
                  <a:t> </a:t>
                </a:r>
                <a:r>
                  <a:rPr lang="nb-NO" sz="2400" dirty="0" smtClean="0"/>
                  <a:t>  </a:t>
                </a:r>
                <a:r>
                  <a:rPr lang="nb-NO" sz="2400" dirty="0" smtClean="0">
                    <a:solidFill>
                      <a:schemeClr val="tx1"/>
                    </a:solidFill>
                  </a:rPr>
                  <a:t>OPT</a:t>
                </a:r>
                <a:r>
                  <a:rPr lang="nb-NO" sz="2400" baseline="-25000" dirty="0" smtClean="0">
                    <a:solidFill>
                      <a:schemeClr val="tx1"/>
                    </a:solidFill>
                  </a:rPr>
                  <a:t>LP</a:t>
                </a:r>
                <a:r>
                  <a:rPr lang="nb-NO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nb-NO" sz="2400" dirty="0" smtClean="0">
                    <a:solidFill>
                      <a:schemeClr val="tx1"/>
                    </a:solidFill>
                  </a:rPr>
                  <a:t> OPT   </a:t>
                </a:r>
              </a:p>
              <a:p>
                <a:endParaRPr lang="nb-NO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498" y="5008065"/>
                <a:ext cx="2182521" cy="12003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0800">
                <a:solidFill>
                  <a:srgbClr val="0070C0"/>
                </a:solidFill>
              </a:ln>
              <a:effectLst>
                <a:outerShdw blurRad="317500" sx="102000" sy="102000" algn="ctr" rotWithShape="0">
                  <a:prstClr val="black">
                    <a:alpha val="70000"/>
                  </a:prstClr>
                </a:outerShdw>
              </a:effec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04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8" grpId="1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Reducing Surplus 1 sets.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rgbClr val="002060"/>
                </a:solidFill>
              </a:rPr>
              <a:t>Reduction Rule:</a:t>
            </a:r>
            <a:r>
              <a:rPr lang="nb-NO" dirty="0" smtClean="0"/>
              <a:t> If </a:t>
            </a:r>
            <a:r>
              <a:rPr lang="nb-NO" dirty="0" smtClean="0">
                <a:solidFill>
                  <a:srgbClr val="C00000"/>
                </a:solidFill>
              </a:rPr>
              <a:t>surplus(I) = 1</a:t>
            </a:r>
            <a:r>
              <a:rPr lang="nb-NO" dirty="0" smtClean="0"/>
              <a:t>, </a:t>
            </a:r>
            <a:r>
              <a:rPr lang="nb-NO" dirty="0" smtClean="0">
                <a:solidFill>
                  <a:srgbClr val="C00000"/>
                </a:solidFill>
              </a:rPr>
              <a:t>I</a:t>
            </a:r>
            <a:r>
              <a:rPr lang="nb-NO" dirty="0" smtClean="0"/>
              <a:t> has minimum surplus and </a:t>
            </a:r>
            <a:r>
              <a:rPr lang="nb-NO" dirty="0" smtClean="0">
                <a:solidFill>
                  <a:srgbClr val="C00000"/>
                </a:solidFill>
              </a:rPr>
              <a:t>N(I)</a:t>
            </a:r>
            <a:r>
              <a:rPr lang="nb-NO" dirty="0" smtClean="0"/>
              <a:t> is independent then solve </a:t>
            </a:r>
            <a:br>
              <a:rPr lang="nb-NO" dirty="0" smtClean="0"/>
            </a:br>
            <a:r>
              <a:rPr lang="nb-NO" dirty="0" smtClean="0">
                <a:solidFill>
                  <a:srgbClr val="C00000"/>
                </a:solidFill>
              </a:rPr>
              <a:t>(</a:t>
            </a:r>
            <a:r>
              <a:rPr lang="nb-NO" dirty="0" err="1" smtClean="0">
                <a:solidFill>
                  <a:srgbClr val="C00000"/>
                </a:solidFill>
              </a:rPr>
              <a:t>G’,k</a:t>
            </a:r>
            <a:r>
              <a:rPr lang="nb-NO" dirty="0" smtClean="0">
                <a:solidFill>
                  <a:srgbClr val="C00000"/>
                </a:solidFill>
              </a:rPr>
              <a:t>-|I|)</a:t>
            </a:r>
            <a:r>
              <a:rPr lang="nb-NO" dirty="0"/>
              <a:t> </a:t>
            </a:r>
            <a:r>
              <a:rPr lang="nb-NO" dirty="0" smtClean="0"/>
              <a:t>where </a:t>
            </a:r>
            <a:r>
              <a:rPr lang="nb-NO" dirty="0" smtClean="0">
                <a:solidFill>
                  <a:srgbClr val="C00000"/>
                </a:solidFill>
              </a:rPr>
              <a:t>G’</a:t>
            </a:r>
            <a:r>
              <a:rPr lang="nb-NO" dirty="0" smtClean="0"/>
              <a:t> is </a:t>
            </a:r>
            <a:r>
              <a:rPr lang="nb-NO" dirty="0" smtClean="0">
                <a:solidFill>
                  <a:srgbClr val="C00000"/>
                </a:solidFill>
              </a:rPr>
              <a:t>G</a:t>
            </a:r>
            <a:r>
              <a:rPr lang="nb-NO" dirty="0" smtClean="0"/>
              <a:t> with </a:t>
            </a:r>
            <a:r>
              <a:rPr lang="nb-NO" dirty="0" smtClean="0">
                <a:solidFill>
                  <a:srgbClr val="C00000"/>
                </a:solidFill>
              </a:rPr>
              <a:t>N[I]</a:t>
            </a:r>
            <a:r>
              <a:rPr lang="nb-NO" dirty="0" smtClean="0"/>
              <a:t> contracted to a single vertex </a:t>
            </a:r>
            <a:r>
              <a:rPr lang="nb-NO" dirty="0" smtClean="0">
                <a:solidFill>
                  <a:srgbClr val="C00000"/>
                </a:solidFill>
              </a:rPr>
              <a:t>v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37" name="TextBox 36"/>
          <p:cNvSpPr txBox="1"/>
          <p:nvPr/>
        </p:nvSpPr>
        <p:spPr>
          <a:xfrm>
            <a:off x="3250499" y="5515491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I</a:t>
            </a:r>
            <a:endParaRPr lang="nb-NO" sz="36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84233" y="5733256"/>
            <a:ext cx="87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N(I)</a:t>
            </a:r>
            <a:endParaRPr lang="nb-NO" sz="3600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86801" y="6163563"/>
            <a:ext cx="43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>
                <a:solidFill>
                  <a:srgbClr val="C00000"/>
                </a:solidFill>
              </a:rPr>
              <a:t>R</a:t>
            </a:r>
            <a:endParaRPr lang="nb-NO" sz="3600" dirty="0">
              <a:solidFill>
                <a:srgbClr val="C0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228149" y="2958535"/>
            <a:ext cx="3936139" cy="3278777"/>
            <a:chOff x="2699792" y="2060848"/>
            <a:chExt cx="3936139" cy="3278777"/>
          </a:xfrm>
        </p:grpSpPr>
        <p:sp>
          <p:nvSpPr>
            <p:cNvPr id="46" name="Oval 45"/>
            <p:cNvSpPr/>
            <p:nvPr/>
          </p:nvSpPr>
          <p:spPr>
            <a:xfrm>
              <a:off x="2699792" y="2636912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7" name="Oval 46"/>
            <p:cNvSpPr/>
            <p:nvPr/>
          </p:nvSpPr>
          <p:spPr>
            <a:xfrm>
              <a:off x="2699792" y="3140968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8" name="Oval 47"/>
            <p:cNvSpPr/>
            <p:nvPr/>
          </p:nvSpPr>
          <p:spPr>
            <a:xfrm>
              <a:off x="2699792" y="3645024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2" name="Oval 51"/>
            <p:cNvSpPr/>
            <p:nvPr/>
          </p:nvSpPr>
          <p:spPr>
            <a:xfrm>
              <a:off x="2699792" y="4149080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3" name="Oval 52"/>
            <p:cNvSpPr/>
            <p:nvPr/>
          </p:nvSpPr>
          <p:spPr>
            <a:xfrm>
              <a:off x="3923928" y="3212976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4" name="Oval 53"/>
            <p:cNvSpPr/>
            <p:nvPr/>
          </p:nvSpPr>
          <p:spPr>
            <a:xfrm>
              <a:off x="3923928" y="3717032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5" name="Oval 54"/>
            <p:cNvSpPr/>
            <p:nvPr/>
          </p:nvSpPr>
          <p:spPr>
            <a:xfrm>
              <a:off x="3923928" y="4221088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6" name="Oval 55"/>
            <p:cNvSpPr/>
            <p:nvPr/>
          </p:nvSpPr>
          <p:spPr>
            <a:xfrm>
              <a:off x="3923928" y="2131115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7" name="Oval 56"/>
            <p:cNvSpPr/>
            <p:nvPr/>
          </p:nvSpPr>
          <p:spPr>
            <a:xfrm>
              <a:off x="3923928" y="2708920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059832" y="2060848"/>
              <a:ext cx="3576099" cy="3278777"/>
              <a:chOff x="3059832" y="2060848"/>
              <a:chExt cx="3576099" cy="3278777"/>
            </a:xfrm>
          </p:grpSpPr>
          <p:cxnSp>
            <p:nvCxnSpPr>
              <p:cNvPr id="59" name="Straight Connector 58"/>
              <p:cNvCxnSpPr>
                <a:stCxn id="46" idx="6"/>
                <a:endCxn id="56" idx="2"/>
              </p:cNvCxnSpPr>
              <p:nvPr/>
            </p:nvCxnSpPr>
            <p:spPr>
              <a:xfrm flipV="1">
                <a:off x="3059832" y="2311135"/>
                <a:ext cx="864096" cy="5057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46" idx="6"/>
                <a:endCxn id="57" idx="2"/>
              </p:cNvCxnSpPr>
              <p:nvPr/>
            </p:nvCxnSpPr>
            <p:spPr>
              <a:xfrm>
                <a:off x="3059832" y="2816932"/>
                <a:ext cx="864096" cy="7200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46" idx="6"/>
                <a:endCxn id="53" idx="2"/>
              </p:cNvCxnSpPr>
              <p:nvPr/>
            </p:nvCxnSpPr>
            <p:spPr>
              <a:xfrm>
                <a:off x="3059832" y="2816932"/>
                <a:ext cx="864096" cy="57606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47" idx="6"/>
                <a:endCxn id="57" idx="2"/>
              </p:cNvCxnSpPr>
              <p:nvPr/>
            </p:nvCxnSpPr>
            <p:spPr>
              <a:xfrm flipV="1">
                <a:off x="3059832" y="2888940"/>
                <a:ext cx="864096" cy="43204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47" idx="6"/>
                <a:endCxn id="53" idx="2"/>
              </p:cNvCxnSpPr>
              <p:nvPr/>
            </p:nvCxnSpPr>
            <p:spPr>
              <a:xfrm>
                <a:off x="3059832" y="3320988"/>
                <a:ext cx="864096" cy="7200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47" idx="6"/>
                <a:endCxn id="54" idx="2"/>
              </p:cNvCxnSpPr>
              <p:nvPr/>
            </p:nvCxnSpPr>
            <p:spPr>
              <a:xfrm>
                <a:off x="3059832" y="3320988"/>
                <a:ext cx="864096" cy="57606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48" idx="6"/>
                <a:endCxn id="53" idx="2"/>
              </p:cNvCxnSpPr>
              <p:nvPr/>
            </p:nvCxnSpPr>
            <p:spPr>
              <a:xfrm flipV="1">
                <a:off x="3059832" y="3392996"/>
                <a:ext cx="864096" cy="43204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48" idx="6"/>
                <a:endCxn id="54" idx="2"/>
              </p:cNvCxnSpPr>
              <p:nvPr/>
            </p:nvCxnSpPr>
            <p:spPr>
              <a:xfrm>
                <a:off x="3059832" y="3825044"/>
                <a:ext cx="864096" cy="7200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48" idx="6"/>
                <a:endCxn id="55" idx="2"/>
              </p:cNvCxnSpPr>
              <p:nvPr/>
            </p:nvCxnSpPr>
            <p:spPr>
              <a:xfrm>
                <a:off x="3059832" y="3825044"/>
                <a:ext cx="864096" cy="57606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52" idx="6"/>
                <a:endCxn id="54" idx="2"/>
              </p:cNvCxnSpPr>
              <p:nvPr/>
            </p:nvCxnSpPr>
            <p:spPr>
              <a:xfrm flipV="1">
                <a:off x="3059832" y="3897052"/>
                <a:ext cx="864096" cy="43204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52" idx="6"/>
                <a:endCxn id="55" idx="2"/>
              </p:cNvCxnSpPr>
              <p:nvPr/>
            </p:nvCxnSpPr>
            <p:spPr>
              <a:xfrm>
                <a:off x="3059832" y="4329100"/>
                <a:ext cx="864096" cy="7200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Freeform 69"/>
              <p:cNvSpPr/>
              <p:nvPr/>
            </p:nvSpPr>
            <p:spPr>
              <a:xfrm>
                <a:off x="5133703" y="2060848"/>
                <a:ext cx="1502228" cy="3278777"/>
              </a:xfrm>
              <a:custGeom>
                <a:avLst/>
                <a:gdLst>
                  <a:gd name="connsiteX0" fmla="*/ 1293223 w 1502228"/>
                  <a:gd name="connsiteY0" fmla="*/ 339634 h 3278777"/>
                  <a:gd name="connsiteX1" fmla="*/ 822960 w 1502228"/>
                  <a:gd name="connsiteY1" fmla="*/ 0 h 3278777"/>
                  <a:gd name="connsiteX2" fmla="*/ 300446 w 1502228"/>
                  <a:gd name="connsiteY2" fmla="*/ 0 h 3278777"/>
                  <a:gd name="connsiteX3" fmla="*/ 0 w 1502228"/>
                  <a:gd name="connsiteY3" fmla="*/ 1084217 h 3278777"/>
                  <a:gd name="connsiteX4" fmla="*/ 156754 w 1502228"/>
                  <a:gd name="connsiteY4" fmla="*/ 2913017 h 3278777"/>
                  <a:gd name="connsiteX5" fmla="*/ 757646 w 1502228"/>
                  <a:gd name="connsiteY5" fmla="*/ 3278777 h 3278777"/>
                  <a:gd name="connsiteX6" fmla="*/ 1332411 w 1502228"/>
                  <a:gd name="connsiteY6" fmla="*/ 2952205 h 3278777"/>
                  <a:gd name="connsiteX7" fmla="*/ 1371600 w 1502228"/>
                  <a:gd name="connsiteY7" fmla="*/ 2847703 h 3278777"/>
                  <a:gd name="connsiteX8" fmla="*/ 1384663 w 1502228"/>
                  <a:gd name="connsiteY8" fmla="*/ 2808514 h 3278777"/>
                  <a:gd name="connsiteX9" fmla="*/ 1463040 w 1502228"/>
                  <a:gd name="connsiteY9" fmla="*/ 2076994 h 3278777"/>
                  <a:gd name="connsiteX10" fmla="*/ 1502228 w 1502228"/>
                  <a:gd name="connsiteY10" fmla="*/ 1175657 h 3278777"/>
                  <a:gd name="connsiteX11" fmla="*/ 1384663 w 1502228"/>
                  <a:gd name="connsiteY11" fmla="*/ 509451 h 3278777"/>
                  <a:gd name="connsiteX12" fmla="*/ 1293223 w 1502228"/>
                  <a:gd name="connsiteY12" fmla="*/ 339634 h 3278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02228" h="3278777">
                    <a:moveTo>
                      <a:pt x="1293223" y="339634"/>
                    </a:moveTo>
                    <a:lnTo>
                      <a:pt x="822960" y="0"/>
                    </a:lnTo>
                    <a:lnTo>
                      <a:pt x="300446" y="0"/>
                    </a:lnTo>
                    <a:lnTo>
                      <a:pt x="0" y="1084217"/>
                    </a:lnTo>
                    <a:lnTo>
                      <a:pt x="156754" y="2913017"/>
                    </a:lnTo>
                    <a:lnTo>
                      <a:pt x="757646" y="3278777"/>
                    </a:lnTo>
                    <a:lnTo>
                      <a:pt x="1332411" y="2952205"/>
                    </a:lnTo>
                    <a:cubicBezTo>
                      <a:pt x="1345474" y="2917371"/>
                      <a:pt x="1358886" y="2882666"/>
                      <a:pt x="1371600" y="2847703"/>
                    </a:cubicBezTo>
                    <a:cubicBezTo>
                      <a:pt x="1376306" y="2834762"/>
                      <a:pt x="1384663" y="2808514"/>
                      <a:pt x="1384663" y="2808514"/>
                    </a:cubicBezTo>
                    <a:lnTo>
                      <a:pt x="1463040" y="2076994"/>
                    </a:lnTo>
                    <a:lnTo>
                      <a:pt x="1502228" y="1175657"/>
                    </a:lnTo>
                    <a:lnTo>
                      <a:pt x="1384663" y="509451"/>
                    </a:lnTo>
                    <a:lnTo>
                      <a:pt x="1293223" y="33963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4310639" y="2155371"/>
                <a:ext cx="953692" cy="2796981"/>
              </a:xfrm>
              <a:custGeom>
                <a:avLst/>
                <a:gdLst>
                  <a:gd name="connsiteX0" fmla="*/ 953692 w 953692"/>
                  <a:gd name="connsiteY0" fmla="*/ 0 h 2796981"/>
                  <a:gd name="connsiteX1" fmla="*/ 130732 w 953692"/>
                  <a:gd name="connsiteY1" fmla="*/ 156755 h 2796981"/>
                  <a:gd name="connsiteX2" fmla="*/ 849190 w 953692"/>
                  <a:gd name="connsiteY2" fmla="*/ 326572 h 2796981"/>
                  <a:gd name="connsiteX3" fmla="*/ 52355 w 953692"/>
                  <a:gd name="connsiteY3" fmla="*/ 535578 h 2796981"/>
                  <a:gd name="connsiteX4" fmla="*/ 744687 w 953692"/>
                  <a:gd name="connsiteY4" fmla="*/ 640080 h 2796981"/>
                  <a:gd name="connsiteX5" fmla="*/ 78481 w 953692"/>
                  <a:gd name="connsiteY5" fmla="*/ 796835 h 2796981"/>
                  <a:gd name="connsiteX6" fmla="*/ 770812 w 953692"/>
                  <a:gd name="connsiteY6" fmla="*/ 927463 h 2796981"/>
                  <a:gd name="connsiteX7" fmla="*/ 143795 w 953692"/>
                  <a:gd name="connsiteY7" fmla="*/ 1188720 h 2796981"/>
                  <a:gd name="connsiteX8" fmla="*/ 705498 w 953692"/>
                  <a:gd name="connsiteY8" fmla="*/ 1358538 h 2796981"/>
                  <a:gd name="connsiteX9" fmla="*/ 52355 w 953692"/>
                  <a:gd name="connsiteY9" fmla="*/ 1632858 h 2796981"/>
                  <a:gd name="connsiteX10" fmla="*/ 796938 w 953692"/>
                  <a:gd name="connsiteY10" fmla="*/ 1724298 h 2796981"/>
                  <a:gd name="connsiteX11" fmla="*/ 39292 w 953692"/>
                  <a:gd name="connsiteY11" fmla="*/ 1933303 h 2796981"/>
                  <a:gd name="connsiteX12" fmla="*/ 836127 w 953692"/>
                  <a:gd name="connsiteY12" fmla="*/ 2090058 h 2796981"/>
                  <a:gd name="connsiteX13" fmla="*/ 104 w 953692"/>
                  <a:gd name="connsiteY13" fmla="*/ 2364378 h 2796981"/>
                  <a:gd name="connsiteX14" fmla="*/ 901441 w 953692"/>
                  <a:gd name="connsiteY14" fmla="*/ 2299063 h 2796981"/>
                  <a:gd name="connsiteX15" fmla="*/ 91544 w 953692"/>
                  <a:gd name="connsiteY15" fmla="*/ 2730138 h 2796981"/>
                  <a:gd name="connsiteX16" fmla="*/ 796938 w 953692"/>
                  <a:gd name="connsiteY16" fmla="*/ 2795452 h 2796981"/>
                  <a:gd name="connsiteX17" fmla="*/ 796938 w 953692"/>
                  <a:gd name="connsiteY17" fmla="*/ 2795452 h 2796981"/>
                  <a:gd name="connsiteX18" fmla="*/ 836127 w 953692"/>
                  <a:gd name="connsiteY18" fmla="*/ 2782389 h 2796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53692" h="2796981">
                    <a:moveTo>
                      <a:pt x="953692" y="0"/>
                    </a:moveTo>
                    <a:cubicBezTo>
                      <a:pt x="550920" y="51163"/>
                      <a:pt x="148149" y="102326"/>
                      <a:pt x="130732" y="156755"/>
                    </a:cubicBezTo>
                    <a:cubicBezTo>
                      <a:pt x="113315" y="211184"/>
                      <a:pt x="862253" y="263435"/>
                      <a:pt x="849190" y="326572"/>
                    </a:cubicBezTo>
                    <a:cubicBezTo>
                      <a:pt x="836127" y="389709"/>
                      <a:pt x="69772" y="483327"/>
                      <a:pt x="52355" y="535578"/>
                    </a:cubicBezTo>
                    <a:cubicBezTo>
                      <a:pt x="34938" y="587829"/>
                      <a:pt x="740333" y="596537"/>
                      <a:pt x="744687" y="640080"/>
                    </a:cubicBezTo>
                    <a:cubicBezTo>
                      <a:pt x="749041" y="683623"/>
                      <a:pt x="74127" y="748938"/>
                      <a:pt x="78481" y="796835"/>
                    </a:cubicBezTo>
                    <a:cubicBezTo>
                      <a:pt x="82835" y="844732"/>
                      <a:pt x="759926" y="862149"/>
                      <a:pt x="770812" y="927463"/>
                    </a:cubicBezTo>
                    <a:cubicBezTo>
                      <a:pt x="781698" y="992777"/>
                      <a:pt x="154681" y="1116874"/>
                      <a:pt x="143795" y="1188720"/>
                    </a:cubicBezTo>
                    <a:cubicBezTo>
                      <a:pt x="132909" y="1260566"/>
                      <a:pt x="720738" y="1284515"/>
                      <a:pt x="705498" y="1358538"/>
                    </a:cubicBezTo>
                    <a:cubicBezTo>
                      <a:pt x="690258" y="1432561"/>
                      <a:pt x="37115" y="1571898"/>
                      <a:pt x="52355" y="1632858"/>
                    </a:cubicBezTo>
                    <a:cubicBezTo>
                      <a:pt x="67595" y="1693818"/>
                      <a:pt x="799115" y="1674224"/>
                      <a:pt x="796938" y="1724298"/>
                    </a:cubicBezTo>
                    <a:cubicBezTo>
                      <a:pt x="794761" y="1774372"/>
                      <a:pt x="32761" y="1872343"/>
                      <a:pt x="39292" y="1933303"/>
                    </a:cubicBezTo>
                    <a:cubicBezTo>
                      <a:pt x="45823" y="1994263"/>
                      <a:pt x="842658" y="2018212"/>
                      <a:pt x="836127" y="2090058"/>
                    </a:cubicBezTo>
                    <a:cubicBezTo>
                      <a:pt x="829596" y="2161904"/>
                      <a:pt x="-10782" y="2329544"/>
                      <a:pt x="104" y="2364378"/>
                    </a:cubicBezTo>
                    <a:cubicBezTo>
                      <a:pt x="10990" y="2399212"/>
                      <a:pt x="886201" y="2238103"/>
                      <a:pt x="901441" y="2299063"/>
                    </a:cubicBezTo>
                    <a:cubicBezTo>
                      <a:pt x="916681" y="2360023"/>
                      <a:pt x="108961" y="2647406"/>
                      <a:pt x="91544" y="2730138"/>
                    </a:cubicBezTo>
                    <a:cubicBezTo>
                      <a:pt x="74127" y="2812870"/>
                      <a:pt x="796938" y="2795452"/>
                      <a:pt x="796938" y="2795452"/>
                    </a:cubicBezTo>
                    <a:lnTo>
                      <a:pt x="796938" y="2795452"/>
                    </a:lnTo>
                    <a:lnTo>
                      <a:pt x="836127" y="2782389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12" name="Rounded Rectangle 11"/>
          <p:cNvSpPr/>
          <p:nvPr/>
        </p:nvSpPr>
        <p:spPr>
          <a:xfrm>
            <a:off x="3059832" y="2780928"/>
            <a:ext cx="1944216" cy="37058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Freeform 26"/>
          <p:cNvSpPr/>
          <p:nvPr/>
        </p:nvSpPr>
        <p:spPr>
          <a:xfrm>
            <a:off x="5577840" y="2913017"/>
            <a:ext cx="666206" cy="3030583"/>
          </a:xfrm>
          <a:custGeom>
            <a:avLst/>
            <a:gdLst>
              <a:gd name="connsiteX0" fmla="*/ 600891 w 666206"/>
              <a:gd name="connsiteY0" fmla="*/ 352697 h 3030583"/>
              <a:gd name="connsiteX1" fmla="*/ 509451 w 666206"/>
              <a:gd name="connsiteY1" fmla="*/ 849086 h 3030583"/>
              <a:gd name="connsiteX2" fmla="*/ 404949 w 666206"/>
              <a:gd name="connsiteY2" fmla="*/ 1489166 h 3030583"/>
              <a:gd name="connsiteX3" fmla="*/ 640080 w 666206"/>
              <a:gd name="connsiteY3" fmla="*/ 2743200 h 3030583"/>
              <a:gd name="connsiteX4" fmla="*/ 587829 w 666206"/>
              <a:gd name="connsiteY4" fmla="*/ 2939143 h 3030583"/>
              <a:gd name="connsiteX5" fmla="*/ 339634 w 666206"/>
              <a:gd name="connsiteY5" fmla="*/ 3030583 h 3030583"/>
              <a:gd name="connsiteX6" fmla="*/ 65314 w 666206"/>
              <a:gd name="connsiteY6" fmla="*/ 2717074 h 3030583"/>
              <a:gd name="connsiteX7" fmla="*/ 0 w 666206"/>
              <a:gd name="connsiteY7" fmla="*/ 1580606 h 3030583"/>
              <a:gd name="connsiteX8" fmla="*/ 0 w 666206"/>
              <a:gd name="connsiteY8" fmla="*/ 1071154 h 3030583"/>
              <a:gd name="connsiteX9" fmla="*/ 261257 w 666206"/>
              <a:gd name="connsiteY9" fmla="*/ 195943 h 3030583"/>
              <a:gd name="connsiteX10" fmla="*/ 339634 w 666206"/>
              <a:gd name="connsiteY10" fmla="*/ 0 h 3030583"/>
              <a:gd name="connsiteX11" fmla="*/ 666206 w 666206"/>
              <a:gd name="connsiteY11" fmla="*/ 39189 h 3030583"/>
              <a:gd name="connsiteX12" fmla="*/ 600891 w 666206"/>
              <a:gd name="connsiteY12" fmla="*/ 352697 h 303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6206" h="3030583">
                <a:moveTo>
                  <a:pt x="600891" y="352697"/>
                </a:moveTo>
                <a:lnTo>
                  <a:pt x="509451" y="849086"/>
                </a:lnTo>
                <a:lnTo>
                  <a:pt x="404949" y="1489166"/>
                </a:lnTo>
                <a:lnTo>
                  <a:pt x="640080" y="2743200"/>
                </a:lnTo>
                <a:lnTo>
                  <a:pt x="587829" y="2939143"/>
                </a:lnTo>
                <a:lnTo>
                  <a:pt x="339634" y="3030583"/>
                </a:lnTo>
                <a:lnTo>
                  <a:pt x="65314" y="2717074"/>
                </a:lnTo>
                <a:lnTo>
                  <a:pt x="0" y="1580606"/>
                </a:lnTo>
                <a:lnTo>
                  <a:pt x="0" y="1071154"/>
                </a:lnTo>
                <a:lnTo>
                  <a:pt x="261257" y="195943"/>
                </a:lnTo>
                <a:lnTo>
                  <a:pt x="339634" y="0"/>
                </a:lnTo>
                <a:lnTo>
                  <a:pt x="666206" y="39189"/>
                </a:lnTo>
                <a:lnTo>
                  <a:pt x="600891" y="35269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683568" y="3933056"/>
            <a:ext cx="1869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OPT</a:t>
            </a:r>
            <a:r>
              <a:rPr lang="nb-NO" sz="2000" baseline="-25000" dirty="0" smtClean="0">
                <a:solidFill>
                  <a:srgbClr val="C00000"/>
                </a:solidFill>
              </a:rPr>
              <a:t>LP</a:t>
            </a:r>
            <a:r>
              <a:rPr lang="nb-NO" sz="2000" dirty="0" smtClean="0"/>
              <a:t> </a:t>
            </a:r>
            <a:r>
              <a:rPr lang="nb-NO" sz="2000" dirty="0" err="1" smtClean="0"/>
              <a:t>decreases</a:t>
            </a:r>
            <a:endParaRPr lang="nb-NO" sz="2000" dirty="0" smtClean="0"/>
          </a:p>
          <a:p>
            <a:r>
              <a:rPr lang="nb-NO" sz="2000" dirty="0" smtClean="0"/>
              <a:t>by at most </a:t>
            </a:r>
            <a:r>
              <a:rPr lang="nb-NO" sz="2000" dirty="0" smtClean="0">
                <a:solidFill>
                  <a:srgbClr val="C00000"/>
                </a:solidFill>
              </a:rPr>
              <a:t>|I|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5047439"/>
            <a:ext cx="888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/>
              <a:t>(</a:t>
            </a:r>
            <a:r>
              <a:rPr lang="nb-NO" sz="2000" dirty="0" err="1" smtClean="0"/>
              <a:t>why</a:t>
            </a:r>
            <a:r>
              <a:rPr lang="nb-NO" sz="2000" dirty="0" smtClean="0"/>
              <a:t>?)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78407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12" grpId="0" animBg="1"/>
      <p:bldP spid="27" grpId="0" animBg="1"/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Summary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4849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nb-NO" dirty="0" smtClean="0"/>
                  <a:t>Nemhauser Trotter lets us assume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surplus &gt; 0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More rules let us assume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surplus &gt; 1 (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≥2</m:t>
                    </m:r>
                  </m:oMath>
                </a14:m>
                <a:r>
                  <a:rPr lang="nb-NO" dirty="0" smtClean="0">
                    <a:solidFill>
                      <a:srgbClr val="C00000"/>
                    </a:solidFill>
                  </a:rPr>
                  <a:t>)</a:t>
                </a:r>
                <a:r>
                  <a:rPr lang="nb-NO" baseline="30000" dirty="0" smtClean="0">
                    <a:solidFill>
                      <a:srgbClr val="FF0000"/>
                    </a:solidFill>
                  </a:rPr>
                  <a:t>*</a:t>
                </a:r>
              </a:p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If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surplus</a:t>
                </a:r>
                <a14:m>
                  <m:oMath xmlns:m="http://schemas.openxmlformats.org/officeDocument/2006/math">
                    <m:r>
                      <a:rPr lang="nb-NO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≥2</m:t>
                    </m:r>
                  </m:oMath>
                </a14:m>
                <a:r>
                  <a:rPr lang="nb-NO" dirty="0">
                    <a:solidFill>
                      <a:srgbClr val="C00000"/>
                    </a:solidFill>
                  </a:rPr>
                  <a:t> </a:t>
                </a:r>
                <a:r>
                  <a:rPr lang="nb-NO" dirty="0" smtClean="0"/>
                  <a:t>then branching yields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2.618</m:t>
                            </m:r>
                          </m:e>
                          <m:sup>
                            <m:r>
                              <a:rPr lang="nb-NO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nb-NO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𝐿𝑃</m:t>
                            </m:r>
                          </m:sup>
                        </m:sSup>
                      </m:e>
                    </m:d>
                  </m:oMath>
                </a14:m>
                <a:r>
                  <a:rPr lang="nb-NO" dirty="0"/>
                  <a:t> </a:t>
                </a:r>
                <a:r>
                  <a:rPr lang="nb-NO" dirty="0" smtClean="0"/>
                  <a:t>time for Vertex Cover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484984"/>
              </a:xfrm>
              <a:blipFill rotWithShape="1">
                <a:blip r:embed="rId2"/>
                <a:stretch>
                  <a:fillRect l="-1852" t="-2277" b="-472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35696" y="5589240"/>
            <a:ext cx="5329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The correctness of these rules were also proved by NT!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Can we do better?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Can get down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2.32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𝐿𝑃</m:t>
                        </m:r>
                      </m:sup>
                    </m:sSup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 by more clever branching rules. Yields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2.32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𝐿𝑃</m:t>
                        </m:r>
                      </m:sup>
                    </m:sSup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 for 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Almost 2-SAT </a:t>
                </a:r>
                <a:r>
                  <a:rPr lang="nb-NO" dirty="0" smtClean="0"/>
                  <a:t>and 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Odd Cycle Transversal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Should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not</a:t>
                </a:r>
                <a:r>
                  <a:rPr lang="nb-NO" dirty="0" smtClean="0"/>
                  <a:t> be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the end </a:t>
                </a:r>
                <a:r>
                  <a:rPr lang="nb-NO" dirty="0" smtClean="0"/>
                  <a:t>of the story.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r="-148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Better OCT?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04256"/>
                <a:ext cx="8229600" cy="2404864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Can we get down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nb-NO" dirty="0" smtClean="0"/>
                  <a:t> for 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Odd Cycle Transversal</a:t>
                </a:r>
                <a:r>
                  <a:rPr lang="nb-NO" dirty="0" smtClean="0"/>
                  <a:t>?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04256"/>
                <a:ext cx="8229600" cy="2404864"/>
              </a:xfrm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7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LP Branching in other cases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I </a:t>
            </a:r>
            <a:r>
              <a:rPr lang="nb-NO" dirty="0" err="1" smtClean="0"/>
              <a:t>believe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more problems</a:t>
            </a:r>
            <a:r>
              <a:rPr lang="nb-NO" dirty="0" smtClean="0"/>
              <a:t> should have </a:t>
            </a:r>
            <a:r>
              <a:rPr lang="nb-NO" dirty="0" smtClean="0">
                <a:solidFill>
                  <a:srgbClr val="C00000"/>
                </a:solidFill>
              </a:rPr>
              <a:t>FPT</a:t>
            </a:r>
            <a:r>
              <a:rPr lang="nb-NO" dirty="0" smtClean="0"/>
              <a:t> algorithms by </a:t>
            </a:r>
            <a:r>
              <a:rPr lang="nb-NO" dirty="0" smtClean="0">
                <a:solidFill>
                  <a:srgbClr val="C00000"/>
                </a:solidFill>
              </a:rPr>
              <a:t>LP</a:t>
            </a:r>
            <a:r>
              <a:rPr lang="nb-NO" dirty="0" smtClean="0"/>
              <a:t>-guided </a:t>
            </a:r>
            <a:r>
              <a:rPr lang="nb-NO" dirty="0" err="1" smtClean="0"/>
              <a:t>branching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One </a:t>
            </a:r>
            <a:r>
              <a:rPr lang="nb-NO" dirty="0" err="1" smtClean="0"/>
              <a:t>example</a:t>
            </a:r>
            <a:r>
              <a:rPr lang="nb-NO" dirty="0" smtClean="0"/>
              <a:t>: </a:t>
            </a:r>
            <a:r>
              <a:rPr lang="nb-NO" dirty="0" err="1" smtClean="0">
                <a:solidFill>
                  <a:srgbClr val="C00000"/>
                </a:solidFill>
              </a:rPr>
              <a:t>Multiway</a:t>
            </a:r>
            <a:r>
              <a:rPr lang="nb-NO" dirty="0" smtClean="0">
                <a:solidFill>
                  <a:srgbClr val="C00000"/>
                </a:solidFill>
              </a:rPr>
              <a:t> </a:t>
            </a:r>
            <a:r>
              <a:rPr lang="nb-NO" dirty="0" err="1" smtClean="0">
                <a:solidFill>
                  <a:srgbClr val="C00000"/>
                </a:solidFill>
              </a:rPr>
              <a:t>Cut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What about ... (</a:t>
            </a:r>
            <a:r>
              <a:rPr lang="nb-NO" dirty="0" smtClean="0">
                <a:solidFill>
                  <a:srgbClr val="0070C0"/>
                </a:solidFill>
              </a:rPr>
              <a:t>Directed</a:t>
            </a:r>
            <a:r>
              <a:rPr lang="nb-NO" dirty="0" smtClean="0"/>
              <a:t>) </a:t>
            </a:r>
            <a:r>
              <a:rPr lang="nb-NO" dirty="0" smtClean="0">
                <a:solidFill>
                  <a:srgbClr val="0070C0"/>
                </a:solidFill>
              </a:rPr>
              <a:t>Feedback Vertex Set</a:t>
            </a:r>
            <a:r>
              <a:rPr lang="nb-NO" dirty="0" smtClean="0"/>
              <a:t>, parameterized by solution size </a:t>
            </a:r>
            <a:r>
              <a:rPr lang="nb-NO" dirty="0" smtClean="0">
                <a:solidFill>
                  <a:srgbClr val="C00000"/>
                </a:solidFill>
              </a:rPr>
              <a:t>k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013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5802" y="2354104"/>
            <a:ext cx="748576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</a:t>
            </a:r>
            <a:endParaRPr lang="en-US" sz="1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Nemhauser Trotter Theorem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lphaLcParenBoth"/>
                </a:pPr>
                <a:endParaRPr lang="nb-NO" dirty="0" smtClean="0"/>
              </a:p>
              <a:p>
                <a:pPr marL="514350" indent="-514350">
                  <a:buAutoNum type="alphaLcParenBoth"/>
                </a:pPr>
                <a:r>
                  <a:rPr lang="nb-NO" dirty="0" smtClean="0"/>
                  <a:t>There is always an optimal solution to </a:t>
                </a:r>
                <a:r>
                  <a:rPr lang="nb-NO" dirty="0" smtClean="0">
                    <a:solidFill>
                      <a:srgbClr val="002060"/>
                    </a:solidFill>
                  </a:rPr>
                  <a:t>Vertex Cover LP </a:t>
                </a:r>
                <a:r>
                  <a:rPr lang="nb-NO" dirty="0" smtClean="0"/>
                  <a:t>that sets variables to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{0 ,</m:t>
                    </m:r>
                    <m:f>
                      <m:fPr>
                        <m:ctrlP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b-NO" b="0" i="1" smtClean="0">
                        <a:solidFill>
                          <a:srgbClr val="C00000"/>
                        </a:solidFill>
                        <a:latin typeface="Cambria Math"/>
                      </a:rPr>
                      <m:t>, 1}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marL="514350" indent="-514350">
                  <a:buAutoNum type="alphaLcParenBoth"/>
                </a:pPr>
                <a:r>
                  <a:rPr lang="nb-NO" dirty="0" smtClean="0"/>
                  <a:t>For </a:t>
                </a:r>
                <a:r>
                  <a:rPr lang="nb-NO" dirty="0" err="1" smtClean="0"/>
                  <a:t>any</a:t>
                </a:r>
                <a:r>
                  <a:rPr lang="nb-NO" dirty="0" smtClean="0"/>
                  <a:t>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optimal </a:t>
                </a:r>
                <a14:m>
                  <m:oMath xmlns:m="http://schemas.openxmlformats.org/officeDocument/2006/math"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{0 ,</m:t>
                    </m:r>
                    <m:f>
                      <m:fPr>
                        <m:ctrlP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b-NO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b-NO" i="1">
                        <a:solidFill>
                          <a:srgbClr val="C00000"/>
                        </a:solidFill>
                        <a:latin typeface="Cambria Math"/>
                      </a:rPr>
                      <m:t>, 1}</m:t>
                    </m:r>
                  </m:oMath>
                </a14:m>
                <a:r>
                  <a:rPr lang="nb-NO" dirty="0" smtClean="0"/>
                  <a:t>–solution there is a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matching </a:t>
                </a:r>
                <a:r>
                  <a:rPr lang="nb-NO" dirty="0" smtClean="0"/>
                  <a:t>from the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/>
                  <a:t>-vertices to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br>
                  <a:rPr lang="nb-NO" dirty="0" smtClean="0"/>
                </a:br>
                <a:r>
                  <a:rPr lang="nb-NO" dirty="0" smtClean="0">
                    <a:solidFill>
                      <a:srgbClr val="C00000"/>
                    </a:solidFill>
                  </a:rPr>
                  <a:t>0</a:t>
                </a:r>
                <a:r>
                  <a:rPr lang="nb-NO" dirty="0" smtClean="0"/>
                  <a:t>-vertices, </a:t>
                </a:r>
                <a:r>
                  <a:rPr lang="nb-NO" dirty="0" smtClean="0">
                    <a:solidFill>
                      <a:srgbClr val="0070C0"/>
                    </a:solidFill>
                  </a:rPr>
                  <a:t>saturating</a:t>
                </a:r>
                <a:r>
                  <a:rPr lang="nb-NO" dirty="0" smtClean="0"/>
                  <a:t> the </a:t>
                </a:r>
                <a:r>
                  <a:rPr lang="nb-NO" dirty="0" smtClean="0">
                    <a:solidFill>
                      <a:srgbClr val="C00000"/>
                    </a:solidFill>
                  </a:rPr>
                  <a:t>1</a:t>
                </a:r>
                <a:r>
                  <a:rPr lang="nb-NO" dirty="0" smtClean="0"/>
                  <a:t>-vertices. </a:t>
                </a:r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r="-1037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4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Matchings and Hall Sets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smtClean="0">
                <a:solidFill>
                  <a:srgbClr val="C00000"/>
                </a:solidFill>
              </a:rPr>
              <a:t>matching</a:t>
            </a:r>
            <a:r>
              <a:rPr lang="nb-NO" dirty="0" smtClean="0"/>
              <a:t> in a </a:t>
            </a:r>
            <a:r>
              <a:rPr lang="nb-NO" dirty="0" err="1" smtClean="0"/>
              <a:t>graph</a:t>
            </a:r>
            <a:r>
              <a:rPr lang="nb-NO" dirty="0" smtClean="0"/>
              <a:t> is a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00B0F0"/>
                </a:solidFill>
              </a:rPr>
              <a:t>edges</a:t>
            </a:r>
            <a:r>
              <a:rPr lang="nb-NO" dirty="0" smtClean="0">
                <a:solidFill>
                  <a:srgbClr val="00B0F0"/>
                </a:solidFill>
              </a:rPr>
              <a:t> </a:t>
            </a:r>
            <a:r>
              <a:rPr lang="nb-NO" dirty="0" err="1" smtClean="0"/>
              <a:t>that</a:t>
            </a:r>
            <a:r>
              <a:rPr lang="nb-NO" dirty="0" smtClean="0"/>
              <a:t> do not </a:t>
            </a:r>
            <a:r>
              <a:rPr lang="nb-NO" dirty="0" err="1" smtClean="0">
                <a:solidFill>
                  <a:srgbClr val="FF0000"/>
                </a:solidFill>
              </a:rPr>
              <a:t>share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any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endpoints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A matching </a:t>
            </a:r>
            <a:r>
              <a:rPr lang="nb-NO" dirty="0" err="1" smtClean="0">
                <a:solidFill>
                  <a:srgbClr val="FF0000"/>
                </a:solidFill>
              </a:rPr>
              <a:t>saturates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smtClean="0"/>
              <a:t>a </a:t>
            </a:r>
            <a:r>
              <a:rPr lang="nb-NO" dirty="0" err="1" smtClean="0"/>
              <a:t>vertex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vertex</a:t>
            </a:r>
            <a:r>
              <a:rPr lang="nb-NO" dirty="0" smtClean="0"/>
              <a:t> in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is </a:t>
            </a:r>
            <a:r>
              <a:rPr lang="nb-NO" dirty="0" err="1" smtClean="0"/>
              <a:t>incident</a:t>
            </a:r>
            <a:r>
              <a:rPr lang="nb-NO" dirty="0" smtClean="0"/>
              <a:t> to a matching </a:t>
            </a:r>
            <a:r>
              <a:rPr lang="nb-NO" dirty="0" err="1" smtClean="0"/>
              <a:t>edge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err="1" smtClean="0"/>
              <a:t>vertex</a:t>
            </a:r>
            <a:r>
              <a:rPr lang="nb-NO" dirty="0" smtClean="0"/>
              <a:t> </a:t>
            </a:r>
            <a:r>
              <a:rPr lang="nb-NO" dirty="0" err="1" smtClean="0"/>
              <a:t>set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C00000"/>
                </a:solidFill>
              </a:rPr>
              <a:t>S</a:t>
            </a:r>
            <a:r>
              <a:rPr lang="nb-NO" dirty="0" smtClean="0"/>
              <a:t> is a </a:t>
            </a:r>
            <a:r>
              <a:rPr lang="nb-NO" dirty="0" smtClean="0">
                <a:solidFill>
                  <a:srgbClr val="0070C0"/>
                </a:solidFill>
              </a:rPr>
              <a:t>Hall </a:t>
            </a:r>
            <a:r>
              <a:rPr lang="nb-NO" dirty="0" err="1" smtClean="0">
                <a:solidFill>
                  <a:srgbClr val="0070C0"/>
                </a:solidFill>
              </a:rPr>
              <a:t>set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it is </a:t>
            </a:r>
            <a:r>
              <a:rPr lang="nb-NO" dirty="0" err="1" smtClean="0">
                <a:solidFill>
                  <a:srgbClr val="0070C0"/>
                </a:solidFill>
              </a:rPr>
              <a:t>independent</a:t>
            </a:r>
            <a:r>
              <a:rPr lang="nb-NO" dirty="0" smtClean="0">
                <a:solidFill>
                  <a:srgbClr val="0070C0"/>
                </a:solidFill>
              </a:rPr>
              <a:t> </a:t>
            </a:r>
            <a:r>
              <a:rPr lang="nb-NO" dirty="0" smtClean="0"/>
              <a:t>and </a:t>
            </a:r>
            <a:r>
              <a:rPr lang="nb-NO" dirty="0" smtClean="0">
                <a:solidFill>
                  <a:srgbClr val="C00000"/>
                </a:solidFill>
              </a:rPr>
              <a:t>|N(S)| &lt; |S|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A </a:t>
            </a:r>
            <a:r>
              <a:rPr lang="nb-NO" dirty="0" smtClean="0">
                <a:solidFill>
                  <a:srgbClr val="FF0000"/>
                </a:solidFill>
              </a:rPr>
              <a:t>Hall </a:t>
            </a:r>
            <a:r>
              <a:rPr lang="nb-NO" dirty="0" err="1" smtClean="0">
                <a:solidFill>
                  <a:srgbClr val="FF0000"/>
                </a:solidFill>
              </a:rPr>
              <a:t>set</a:t>
            </a:r>
            <a:r>
              <a:rPr lang="nb-NO" dirty="0" smtClean="0"/>
              <a:t> </a:t>
            </a:r>
            <a:r>
              <a:rPr lang="nb-NO" dirty="0" err="1" smtClean="0"/>
              <a:t>may</a:t>
            </a:r>
            <a:r>
              <a:rPr lang="nb-NO" dirty="0" smtClean="0"/>
              <a:t> never be </a:t>
            </a:r>
            <a:r>
              <a:rPr lang="nb-NO" dirty="0" err="1" smtClean="0">
                <a:solidFill>
                  <a:srgbClr val="C00000"/>
                </a:solidFill>
              </a:rPr>
              <a:t>saturated</a:t>
            </a:r>
            <a:r>
              <a:rPr lang="nb-NO" dirty="0" smtClean="0"/>
              <a:t>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332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Hall’s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b-NO" b="1" dirty="0" smtClean="0"/>
          </a:p>
          <a:p>
            <a:pPr>
              <a:buNone/>
            </a:pPr>
            <a:r>
              <a:rPr lang="nb-NO" b="1" dirty="0" smtClean="0"/>
              <a:t>Theorem:</a:t>
            </a:r>
            <a:r>
              <a:rPr lang="nb-NO" dirty="0" smtClean="0"/>
              <a:t> A </a:t>
            </a:r>
            <a:r>
              <a:rPr lang="nb-NO" dirty="0" smtClean="0">
                <a:solidFill>
                  <a:srgbClr val="C00000"/>
                </a:solidFill>
              </a:rPr>
              <a:t>bipartite graph</a:t>
            </a:r>
            <a:r>
              <a:rPr lang="nb-NO" dirty="0" smtClean="0"/>
              <a:t> has a </a:t>
            </a:r>
            <a:r>
              <a:rPr lang="nb-NO" dirty="0" smtClean="0">
                <a:solidFill>
                  <a:srgbClr val="FF0000"/>
                </a:solidFill>
              </a:rPr>
              <a:t>matching</a:t>
            </a:r>
            <a:r>
              <a:rPr lang="nb-NO" dirty="0" smtClean="0"/>
              <a:t> such that every </a:t>
            </a:r>
            <a:r>
              <a:rPr lang="nb-NO" dirty="0" smtClean="0">
                <a:solidFill>
                  <a:srgbClr val="00B050"/>
                </a:solidFill>
              </a:rPr>
              <a:t>left hand side vertex</a:t>
            </a:r>
            <a:r>
              <a:rPr lang="nb-NO" dirty="0" smtClean="0"/>
              <a:t> is </a:t>
            </a:r>
            <a:r>
              <a:rPr lang="nb-NO" dirty="0" err="1" smtClean="0"/>
              <a:t>saturated</a:t>
            </a:r>
            <a:endParaRPr lang="nb-NO" dirty="0" smtClean="0"/>
          </a:p>
          <a:p>
            <a:pPr algn="ctr">
              <a:buNone/>
            </a:pPr>
            <a:r>
              <a:rPr lang="nb-NO" sz="4400" b="1" dirty="0" smtClean="0">
                <a:solidFill>
                  <a:srgbClr val="C00000"/>
                </a:solidFill>
              </a:rPr>
              <a:t>⇔</a:t>
            </a:r>
          </a:p>
          <a:p>
            <a:pPr algn="ctr">
              <a:buNone/>
            </a:pPr>
            <a:r>
              <a:rPr lang="nb-NO" dirty="0" smtClean="0"/>
              <a:t>there </a:t>
            </a:r>
            <a:r>
              <a:rPr lang="nb-NO" dirty="0" smtClean="0">
                <a:solidFill>
                  <a:srgbClr val="0070C0"/>
                </a:solidFill>
              </a:rPr>
              <a:t>is </a:t>
            </a:r>
            <a:r>
              <a:rPr lang="nb-NO" dirty="0" err="1" smtClean="0">
                <a:solidFill>
                  <a:srgbClr val="0070C0"/>
                </a:solidFill>
              </a:rPr>
              <a:t>no</a:t>
            </a:r>
            <a:r>
              <a:rPr lang="nb-NO" dirty="0" smtClean="0">
                <a:solidFill>
                  <a:srgbClr val="0070C0"/>
                </a:solidFill>
              </a:rPr>
              <a:t> Hall set </a:t>
            </a:r>
            <a:r>
              <a:rPr lang="nb-NO" dirty="0" smtClean="0"/>
              <a:t>on the </a:t>
            </a:r>
            <a:r>
              <a:rPr lang="nb-NO" dirty="0" smtClean="0">
                <a:solidFill>
                  <a:srgbClr val="002060"/>
                </a:solidFill>
              </a:rPr>
              <a:t>left hand side</a:t>
            </a:r>
            <a:r>
              <a:rPr lang="nb-NO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stCxn id="6" idx="6"/>
            <a:endCxn id="9" idx="2"/>
          </p:cNvCxnSpPr>
          <p:nvPr/>
        </p:nvCxnSpPr>
        <p:spPr>
          <a:xfrm flipV="1">
            <a:off x="2267744" y="2996952"/>
            <a:ext cx="792088" cy="7920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" idx="6"/>
            <a:endCxn id="9" idx="2"/>
          </p:cNvCxnSpPr>
          <p:nvPr/>
        </p:nvCxnSpPr>
        <p:spPr>
          <a:xfrm>
            <a:off x="2267744" y="2780928"/>
            <a:ext cx="792088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6"/>
            <a:endCxn id="11" idx="2"/>
          </p:cNvCxnSpPr>
          <p:nvPr/>
        </p:nvCxnSpPr>
        <p:spPr>
          <a:xfrm flipV="1">
            <a:off x="2339752" y="4221088"/>
            <a:ext cx="72008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7"/>
            <a:endCxn id="10" idx="2"/>
          </p:cNvCxnSpPr>
          <p:nvPr/>
        </p:nvCxnSpPr>
        <p:spPr>
          <a:xfrm flipV="1">
            <a:off x="2297571" y="3645024"/>
            <a:ext cx="762261" cy="5462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Hall’s</a:t>
            </a:r>
            <a:r>
              <a:rPr lang="nb-NO" dirty="0" smtClean="0"/>
              <a:t> </a:t>
            </a:r>
            <a:r>
              <a:rPr lang="nb-NO" dirty="0" err="1" smtClean="0"/>
              <a:t>Theorem</a:t>
            </a:r>
            <a:r>
              <a:rPr lang="nb-NO" dirty="0" smtClean="0"/>
              <a:t> </a:t>
            </a:r>
            <a:r>
              <a:rPr lang="nb-NO" dirty="0" err="1" smtClean="0"/>
              <a:t>Example</a:t>
            </a:r>
            <a:endParaRPr lang="nb-NO" dirty="0"/>
          </a:p>
        </p:txBody>
      </p:sp>
      <p:grpSp>
        <p:nvGrpSpPr>
          <p:cNvPr id="54" name="Group 53"/>
          <p:cNvGrpSpPr/>
          <p:nvPr/>
        </p:nvGrpSpPr>
        <p:grpSpPr>
          <a:xfrm>
            <a:off x="5508104" y="2348880"/>
            <a:ext cx="1440160" cy="2664296"/>
            <a:chOff x="5508104" y="2348880"/>
            <a:chExt cx="1440160" cy="2664296"/>
          </a:xfrm>
        </p:grpSpPr>
        <p:cxnSp>
          <p:nvCxnSpPr>
            <p:cNvPr id="50" name="Straight Connector 49"/>
            <p:cNvCxnSpPr>
              <a:stCxn id="35" idx="7"/>
              <a:endCxn id="37" idx="2"/>
            </p:cNvCxnSpPr>
            <p:nvPr/>
          </p:nvCxnSpPr>
          <p:spPr>
            <a:xfrm flipV="1">
              <a:off x="5825963" y="2996952"/>
              <a:ext cx="762261" cy="119430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5" idx="5"/>
              <a:endCxn id="40" idx="2"/>
            </p:cNvCxnSpPr>
            <p:nvPr/>
          </p:nvCxnSpPr>
          <p:spPr>
            <a:xfrm>
              <a:off x="5825963" y="4394931"/>
              <a:ext cx="834269" cy="47422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2" idx="6"/>
              <a:endCxn id="36" idx="2"/>
            </p:cNvCxnSpPr>
            <p:nvPr/>
          </p:nvCxnSpPr>
          <p:spPr>
            <a:xfrm flipV="1">
              <a:off x="5796136" y="2492896"/>
              <a:ext cx="72008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3" idx="6"/>
              <a:endCxn id="37" idx="2"/>
            </p:cNvCxnSpPr>
            <p:nvPr/>
          </p:nvCxnSpPr>
          <p:spPr>
            <a:xfrm flipV="1">
              <a:off x="5868144" y="2996952"/>
              <a:ext cx="720080" cy="28803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4" idx="6"/>
              <a:endCxn id="37" idx="2"/>
            </p:cNvCxnSpPr>
            <p:nvPr/>
          </p:nvCxnSpPr>
          <p:spPr>
            <a:xfrm flipV="1">
              <a:off x="5796136" y="2996952"/>
              <a:ext cx="792088" cy="7920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2" idx="6"/>
              <a:endCxn id="37" idx="2"/>
            </p:cNvCxnSpPr>
            <p:nvPr/>
          </p:nvCxnSpPr>
          <p:spPr>
            <a:xfrm>
              <a:off x="5796136" y="2780928"/>
              <a:ext cx="792088" cy="2160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5" idx="6"/>
              <a:endCxn id="39" idx="2"/>
            </p:cNvCxnSpPr>
            <p:nvPr/>
          </p:nvCxnSpPr>
          <p:spPr>
            <a:xfrm flipV="1">
              <a:off x="5868144" y="4221088"/>
              <a:ext cx="720080" cy="7200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5" idx="7"/>
              <a:endCxn id="38" idx="2"/>
            </p:cNvCxnSpPr>
            <p:nvPr/>
          </p:nvCxnSpPr>
          <p:spPr>
            <a:xfrm flipV="1">
              <a:off x="5825963" y="3645024"/>
              <a:ext cx="762261" cy="5462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5508104" y="2636912"/>
              <a:ext cx="288032" cy="28803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Oval 32"/>
            <p:cNvSpPr/>
            <p:nvPr/>
          </p:nvSpPr>
          <p:spPr>
            <a:xfrm>
              <a:off x="5580112" y="3140968"/>
              <a:ext cx="288032" cy="28803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Oval 33"/>
            <p:cNvSpPr/>
            <p:nvPr/>
          </p:nvSpPr>
          <p:spPr>
            <a:xfrm>
              <a:off x="5508104" y="3645024"/>
              <a:ext cx="288032" cy="28803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5" name="Oval 34"/>
            <p:cNvSpPr/>
            <p:nvPr/>
          </p:nvSpPr>
          <p:spPr>
            <a:xfrm>
              <a:off x="5580112" y="4149080"/>
              <a:ext cx="288032" cy="28803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Oval 35"/>
            <p:cNvSpPr/>
            <p:nvPr/>
          </p:nvSpPr>
          <p:spPr>
            <a:xfrm>
              <a:off x="6516216" y="2348880"/>
              <a:ext cx="288032" cy="28803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7" name="Oval 36"/>
            <p:cNvSpPr/>
            <p:nvPr/>
          </p:nvSpPr>
          <p:spPr>
            <a:xfrm>
              <a:off x="6588224" y="2852936"/>
              <a:ext cx="288032" cy="28803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8" name="Oval 37"/>
            <p:cNvSpPr/>
            <p:nvPr/>
          </p:nvSpPr>
          <p:spPr>
            <a:xfrm>
              <a:off x="6588224" y="3501008"/>
              <a:ext cx="288032" cy="28803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9" name="Oval 38"/>
            <p:cNvSpPr/>
            <p:nvPr/>
          </p:nvSpPr>
          <p:spPr>
            <a:xfrm>
              <a:off x="6588224" y="4077072"/>
              <a:ext cx="288032" cy="28803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0" name="Oval 39"/>
            <p:cNvSpPr/>
            <p:nvPr/>
          </p:nvSpPr>
          <p:spPr>
            <a:xfrm>
              <a:off x="6660232" y="4725144"/>
              <a:ext cx="288032" cy="28803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cxnSp>
        <p:nvCxnSpPr>
          <p:cNvPr id="14" name="Straight Connector 13"/>
          <p:cNvCxnSpPr>
            <a:stCxn id="7" idx="5"/>
            <a:endCxn id="12" idx="2"/>
          </p:cNvCxnSpPr>
          <p:nvPr/>
        </p:nvCxnSpPr>
        <p:spPr>
          <a:xfrm>
            <a:off x="2297571" y="4394931"/>
            <a:ext cx="834269" cy="4742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  <a:endCxn id="11" idx="2"/>
          </p:cNvCxnSpPr>
          <p:nvPr/>
        </p:nvCxnSpPr>
        <p:spPr>
          <a:xfrm>
            <a:off x="2267744" y="3789040"/>
            <a:ext cx="792088" cy="432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6"/>
            <a:endCxn id="8" idx="2"/>
          </p:cNvCxnSpPr>
          <p:nvPr/>
        </p:nvCxnSpPr>
        <p:spPr>
          <a:xfrm flipV="1">
            <a:off x="2267744" y="2492896"/>
            <a:ext cx="72008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6"/>
            <a:endCxn id="9" idx="2"/>
          </p:cNvCxnSpPr>
          <p:nvPr/>
        </p:nvCxnSpPr>
        <p:spPr>
          <a:xfrm flipV="1">
            <a:off x="2339752" y="2996952"/>
            <a:ext cx="720080" cy="2880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979712" y="2636912"/>
            <a:ext cx="288032" cy="288032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Oval 4"/>
          <p:cNvSpPr/>
          <p:nvPr/>
        </p:nvSpPr>
        <p:spPr>
          <a:xfrm>
            <a:off x="2051720" y="3140968"/>
            <a:ext cx="288032" cy="288032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Oval 5"/>
          <p:cNvSpPr/>
          <p:nvPr/>
        </p:nvSpPr>
        <p:spPr>
          <a:xfrm>
            <a:off x="1979712" y="3645024"/>
            <a:ext cx="288032" cy="288032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2051720" y="4149080"/>
            <a:ext cx="288032" cy="288032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Oval 7"/>
          <p:cNvSpPr/>
          <p:nvPr/>
        </p:nvSpPr>
        <p:spPr>
          <a:xfrm>
            <a:off x="2987824" y="2348880"/>
            <a:ext cx="288032" cy="288032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3059832" y="2852936"/>
            <a:ext cx="288032" cy="288032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Oval 9"/>
          <p:cNvSpPr/>
          <p:nvPr/>
        </p:nvSpPr>
        <p:spPr>
          <a:xfrm>
            <a:off x="3059832" y="3501008"/>
            <a:ext cx="288032" cy="288032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3059832" y="4077072"/>
            <a:ext cx="288032" cy="288032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3131840" y="4725144"/>
            <a:ext cx="288032" cy="288032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Freeform 55"/>
          <p:cNvSpPr/>
          <p:nvPr/>
        </p:nvSpPr>
        <p:spPr>
          <a:xfrm>
            <a:off x="5213589" y="2412996"/>
            <a:ext cx="798571" cy="1592068"/>
          </a:xfrm>
          <a:custGeom>
            <a:avLst/>
            <a:gdLst>
              <a:gd name="connsiteX0" fmla="*/ 490922 w 798571"/>
              <a:gd name="connsiteY0" fmla="*/ 2534 h 1592068"/>
              <a:gd name="connsiteX1" fmla="*/ 234548 w 798571"/>
              <a:gd name="connsiteY1" fmla="*/ 45263 h 1592068"/>
              <a:gd name="connsiteX2" fmla="*/ 63633 w 798571"/>
              <a:gd name="connsiteY2" fmla="*/ 258908 h 1592068"/>
              <a:gd name="connsiteX3" fmla="*/ 12358 w 798571"/>
              <a:gd name="connsiteY3" fmla="*/ 540919 h 1592068"/>
              <a:gd name="connsiteX4" fmla="*/ 3812 w 798571"/>
              <a:gd name="connsiteY4" fmla="*/ 959663 h 1592068"/>
              <a:gd name="connsiteX5" fmla="*/ 63633 w 798571"/>
              <a:gd name="connsiteY5" fmla="*/ 1446773 h 1592068"/>
              <a:gd name="connsiteX6" fmla="*/ 320006 w 798571"/>
              <a:gd name="connsiteY6" fmla="*/ 1574960 h 1592068"/>
              <a:gd name="connsiteX7" fmla="*/ 619109 w 798571"/>
              <a:gd name="connsiteY7" fmla="*/ 1574960 h 1592068"/>
              <a:gd name="connsiteX8" fmla="*/ 696021 w 798571"/>
              <a:gd name="connsiteY8" fmla="*/ 1429682 h 1592068"/>
              <a:gd name="connsiteX9" fmla="*/ 798571 w 798571"/>
              <a:gd name="connsiteY9" fmla="*/ 746018 h 1592068"/>
              <a:gd name="connsiteX10" fmla="*/ 696021 w 798571"/>
              <a:gd name="connsiteY10" fmla="*/ 87992 h 1592068"/>
              <a:gd name="connsiteX11" fmla="*/ 490922 w 798571"/>
              <a:gd name="connsiteY11" fmla="*/ 2534 h 159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8571" h="1592068">
                <a:moveTo>
                  <a:pt x="490922" y="2534"/>
                </a:moveTo>
                <a:cubicBezTo>
                  <a:pt x="414010" y="-4588"/>
                  <a:pt x="305763" y="2534"/>
                  <a:pt x="234548" y="45263"/>
                </a:cubicBezTo>
                <a:cubicBezTo>
                  <a:pt x="163333" y="87992"/>
                  <a:pt x="100665" y="176299"/>
                  <a:pt x="63633" y="258908"/>
                </a:cubicBezTo>
                <a:cubicBezTo>
                  <a:pt x="26601" y="341517"/>
                  <a:pt x="22328" y="424127"/>
                  <a:pt x="12358" y="540919"/>
                </a:cubicBezTo>
                <a:cubicBezTo>
                  <a:pt x="2388" y="657711"/>
                  <a:pt x="-4734" y="808687"/>
                  <a:pt x="3812" y="959663"/>
                </a:cubicBezTo>
                <a:cubicBezTo>
                  <a:pt x="12358" y="1110639"/>
                  <a:pt x="10934" y="1344224"/>
                  <a:pt x="63633" y="1446773"/>
                </a:cubicBezTo>
                <a:cubicBezTo>
                  <a:pt x="116332" y="1549323"/>
                  <a:pt x="227427" y="1553596"/>
                  <a:pt x="320006" y="1574960"/>
                </a:cubicBezTo>
                <a:cubicBezTo>
                  <a:pt x="412585" y="1596324"/>
                  <a:pt x="556440" y="1599173"/>
                  <a:pt x="619109" y="1574960"/>
                </a:cubicBezTo>
                <a:cubicBezTo>
                  <a:pt x="681778" y="1550747"/>
                  <a:pt x="666111" y="1567839"/>
                  <a:pt x="696021" y="1429682"/>
                </a:cubicBezTo>
                <a:cubicBezTo>
                  <a:pt x="725931" y="1291525"/>
                  <a:pt x="798571" y="969633"/>
                  <a:pt x="798571" y="746018"/>
                </a:cubicBezTo>
                <a:cubicBezTo>
                  <a:pt x="798571" y="522403"/>
                  <a:pt x="741599" y="211906"/>
                  <a:pt x="696021" y="87992"/>
                </a:cubicBezTo>
                <a:cubicBezTo>
                  <a:pt x="650443" y="-35922"/>
                  <a:pt x="567834" y="9656"/>
                  <a:pt x="490922" y="2534"/>
                </a:cubicBez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Freeform 56"/>
          <p:cNvSpPr/>
          <p:nvPr/>
        </p:nvSpPr>
        <p:spPr>
          <a:xfrm rot="10610328">
            <a:off x="6403470" y="2132856"/>
            <a:ext cx="654555" cy="1152128"/>
          </a:xfrm>
          <a:custGeom>
            <a:avLst/>
            <a:gdLst>
              <a:gd name="connsiteX0" fmla="*/ 490922 w 798571"/>
              <a:gd name="connsiteY0" fmla="*/ 2534 h 1592068"/>
              <a:gd name="connsiteX1" fmla="*/ 234548 w 798571"/>
              <a:gd name="connsiteY1" fmla="*/ 45263 h 1592068"/>
              <a:gd name="connsiteX2" fmla="*/ 63633 w 798571"/>
              <a:gd name="connsiteY2" fmla="*/ 258908 h 1592068"/>
              <a:gd name="connsiteX3" fmla="*/ 12358 w 798571"/>
              <a:gd name="connsiteY3" fmla="*/ 540919 h 1592068"/>
              <a:gd name="connsiteX4" fmla="*/ 3812 w 798571"/>
              <a:gd name="connsiteY4" fmla="*/ 959663 h 1592068"/>
              <a:gd name="connsiteX5" fmla="*/ 63633 w 798571"/>
              <a:gd name="connsiteY5" fmla="*/ 1446773 h 1592068"/>
              <a:gd name="connsiteX6" fmla="*/ 320006 w 798571"/>
              <a:gd name="connsiteY6" fmla="*/ 1574960 h 1592068"/>
              <a:gd name="connsiteX7" fmla="*/ 619109 w 798571"/>
              <a:gd name="connsiteY7" fmla="*/ 1574960 h 1592068"/>
              <a:gd name="connsiteX8" fmla="*/ 696021 w 798571"/>
              <a:gd name="connsiteY8" fmla="*/ 1429682 h 1592068"/>
              <a:gd name="connsiteX9" fmla="*/ 798571 w 798571"/>
              <a:gd name="connsiteY9" fmla="*/ 746018 h 1592068"/>
              <a:gd name="connsiteX10" fmla="*/ 696021 w 798571"/>
              <a:gd name="connsiteY10" fmla="*/ 87992 h 1592068"/>
              <a:gd name="connsiteX11" fmla="*/ 490922 w 798571"/>
              <a:gd name="connsiteY11" fmla="*/ 2534 h 159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8571" h="1592068">
                <a:moveTo>
                  <a:pt x="490922" y="2534"/>
                </a:moveTo>
                <a:cubicBezTo>
                  <a:pt x="414010" y="-4588"/>
                  <a:pt x="305763" y="2534"/>
                  <a:pt x="234548" y="45263"/>
                </a:cubicBezTo>
                <a:cubicBezTo>
                  <a:pt x="163333" y="87992"/>
                  <a:pt x="100665" y="176299"/>
                  <a:pt x="63633" y="258908"/>
                </a:cubicBezTo>
                <a:cubicBezTo>
                  <a:pt x="26601" y="341517"/>
                  <a:pt x="22328" y="424127"/>
                  <a:pt x="12358" y="540919"/>
                </a:cubicBezTo>
                <a:cubicBezTo>
                  <a:pt x="2388" y="657711"/>
                  <a:pt x="-4734" y="808687"/>
                  <a:pt x="3812" y="959663"/>
                </a:cubicBezTo>
                <a:cubicBezTo>
                  <a:pt x="12358" y="1110639"/>
                  <a:pt x="10934" y="1344224"/>
                  <a:pt x="63633" y="1446773"/>
                </a:cubicBezTo>
                <a:cubicBezTo>
                  <a:pt x="116332" y="1549323"/>
                  <a:pt x="227427" y="1553596"/>
                  <a:pt x="320006" y="1574960"/>
                </a:cubicBezTo>
                <a:cubicBezTo>
                  <a:pt x="412585" y="1596324"/>
                  <a:pt x="556440" y="1599173"/>
                  <a:pt x="619109" y="1574960"/>
                </a:cubicBezTo>
                <a:cubicBezTo>
                  <a:pt x="681778" y="1550747"/>
                  <a:pt x="666111" y="1567839"/>
                  <a:pt x="696021" y="1429682"/>
                </a:cubicBezTo>
                <a:cubicBezTo>
                  <a:pt x="725931" y="1291525"/>
                  <a:pt x="798571" y="969633"/>
                  <a:pt x="798571" y="746018"/>
                </a:cubicBezTo>
                <a:cubicBezTo>
                  <a:pt x="798571" y="522403"/>
                  <a:pt x="741599" y="211906"/>
                  <a:pt x="696021" y="87992"/>
                </a:cubicBezTo>
                <a:cubicBezTo>
                  <a:pt x="650443" y="-35922"/>
                  <a:pt x="567834" y="9656"/>
                  <a:pt x="490922" y="2534"/>
                </a:cubicBez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TextBox 57"/>
          <p:cNvSpPr txBox="1"/>
          <p:nvPr/>
        </p:nvSpPr>
        <p:spPr>
          <a:xfrm>
            <a:off x="1907704" y="5229200"/>
            <a:ext cx="15972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>
                <a:solidFill>
                  <a:srgbClr val="C00000"/>
                </a:solidFill>
              </a:rPr>
              <a:t>Matching</a:t>
            </a:r>
            <a:endParaRPr lang="nb-NO" dirty="0" smtClean="0">
              <a:solidFill>
                <a:srgbClr val="C00000"/>
              </a:solidFill>
            </a:endParaRPr>
          </a:p>
          <a:p>
            <a:pPr algn="ctr"/>
            <a:r>
              <a:rPr lang="nb-NO" dirty="0" smtClean="0">
                <a:solidFill>
                  <a:srgbClr val="002060"/>
                </a:solidFill>
              </a:rPr>
              <a:t>(so </a:t>
            </a:r>
            <a:r>
              <a:rPr lang="nb-NO" dirty="0" err="1" smtClean="0">
                <a:solidFill>
                  <a:srgbClr val="002060"/>
                </a:solidFill>
              </a:rPr>
              <a:t>no</a:t>
            </a:r>
            <a:r>
              <a:rPr lang="nb-NO" dirty="0" smtClean="0">
                <a:solidFill>
                  <a:srgbClr val="002060"/>
                </a:solidFill>
              </a:rPr>
              <a:t> Hall </a:t>
            </a:r>
            <a:r>
              <a:rPr lang="nb-NO" dirty="0" err="1" smtClean="0">
                <a:solidFill>
                  <a:srgbClr val="002060"/>
                </a:solidFill>
              </a:rPr>
              <a:t>set</a:t>
            </a:r>
            <a:r>
              <a:rPr lang="nb-NO" dirty="0" smtClean="0">
                <a:solidFill>
                  <a:srgbClr val="002060"/>
                </a:solidFill>
              </a:rPr>
              <a:t>)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12187" y="5229200"/>
            <a:ext cx="17570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>
                <a:solidFill>
                  <a:srgbClr val="C00000"/>
                </a:solidFill>
              </a:rPr>
              <a:t>Hall </a:t>
            </a:r>
            <a:r>
              <a:rPr lang="nb-NO" sz="2400" dirty="0" err="1" smtClean="0">
                <a:solidFill>
                  <a:srgbClr val="C00000"/>
                </a:solidFill>
              </a:rPr>
              <a:t>set</a:t>
            </a:r>
            <a:endParaRPr lang="nb-NO" dirty="0" smtClean="0">
              <a:solidFill>
                <a:srgbClr val="C00000"/>
              </a:solidFill>
            </a:endParaRPr>
          </a:p>
          <a:p>
            <a:pPr algn="ctr"/>
            <a:r>
              <a:rPr lang="nb-NO" dirty="0" smtClean="0">
                <a:solidFill>
                  <a:srgbClr val="002060"/>
                </a:solidFill>
              </a:rPr>
              <a:t>(so </a:t>
            </a:r>
            <a:r>
              <a:rPr lang="nb-NO" dirty="0" err="1" smtClean="0">
                <a:solidFill>
                  <a:srgbClr val="002060"/>
                </a:solidFill>
              </a:rPr>
              <a:t>no</a:t>
            </a:r>
            <a:r>
              <a:rPr lang="nb-NO" dirty="0" smtClean="0">
                <a:solidFill>
                  <a:srgbClr val="002060"/>
                </a:solidFill>
              </a:rPr>
              <a:t> matching)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2098</Words>
  <Application>Microsoft Office PowerPoint</Application>
  <PresentationFormat>On-screen Show (4:3)</PresentationFormat>
  <Paragraphs>378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Linear Programming and Parameterized Algorithms</vt:lpstr>
      <vt:lpstr>Linear Programming</vt:lpstr>
      <vt:lpstr>Integer Linear Programming</vt:lpstr>
      <vt:lpstr>Vertex Cover</vt:lpstr>
      <vt:lpstr>Vertex Cover (I)LP</vt:lpstr>
      <vt:lpstr>Nemhauser Trotter Theorem</vt:lpstr>
      <vt:lpstr>Matchings and Hall Sets</vt:lpstr>
      <vt:lpstr>Hall’s Theorem</vt:lpstr>
      <vt:lpstr>Hall’s Theorem Example</vt:lpstr>
      <vt:lpstr>Nemhauser Trotter Theorem</vt:lpstr>
      <vt:lpstr>Nemhauser Trotter Proof</vt:lpstr>
      <vt:lpstr>Reduction Rule</vt:lpstr>
      <vt:lpstr>Kernel</vt:lpstr>
      <vt:lpstr>Above LP Vertex Cover</vt:lpstr>
      <vt:lpstr>Vertex Cover Above LP</vt:lpstr>
      <vt:lpstr>Reduction Rule</vt:lpstr>
      <vt:lpstr>Reduction affects k-OPTLP?</vt:lpstr>
      <vt:lpstr>Branching</vt:lpstr>
      <vt:lpstr>Branching - Analysis</vt:lpstr>
      <vt:lpstr>Vertex Cover recap</vt:lpstr>
      <vt:lpstr>Almost 2-SAT</vt:lpstr>
      <vt:lpstr>Odd Cycle Transversal (OCT)</vt:lpstr>
      <vt:lpstr>Odd Cycle Transversal   Almost 2-Sat</vt:lpstr>
      <vt:lpstr>Almost 2-SAT  Vertex Cover/k-LP</vt:lpstr>
      <vt:lpstr>Consequences</vt:lpstr>
      <vt:lpstr>LP versus ILP</vt:lpstr>
      <vt:lpstr>Integer Linear Programming</vt:lpstr>
      <vt:lpstr>Closest String</vt:lpstr>
      <vt:lpstr>Closest String as Hit &amp; Miss</vt:lpstr>
      <vt:lpstr>Closest String Alphabet Reduction</vt:lpstr>
      <vt:lpstr>Column Types</vt:lpstr>
      <vt:lpstr>Closest String ILP</vt:lpstr>
      <vt:lpstr>ILP</vt:lpstr>
      <vt:lpstr>Objective Function</vt:lpstr>
      <vt:lpstr>Algorithm for Closest String</vt:lpstr>
      <vt:lpstr>Conclusions</vt:lpstr>
      <vt:lpstr>Exercises</vt:lpstr>
      <vt:lpstr>PowerPoint Presentation</vt:lpstr>
      <vt:lpstr>Surplus</vt:lpstr>
      <vt:lpstr>Surplus</vt:lpstr>
      <vt:lpstr>Surplus and Reductions</vt:lpstr>
      <vt:lpstr>Surplus Branching Lemma</vt:lpstr>
      <vt:lpstr>Surplus Branching Lemma Proof</vt:lpstr>
      <vt:lpstr>Branching Rule</vt:lpstr>
      <vt:lpstr>Branching Rule</vt:lpstr>
      <vt:lpstr>Branching Rule Analysis Cont’d</vt:lpstr>
      <vt:lpstr>Branching Summary</vt:lpstr>
      <vt:lpstr>Reducing Surplus 1 sets.</vt:lpstr>
      <vt:lpstr>Reducing Surplus 1 Sets</vt:lpstr>
      <vt:lpstr>Reducing Surplus 1 sets.</vt:lpstr>
      <vt:lpstr>Summary</vt:lpstr>
      <vt:lpstr>Can we do better?</vt:lpstr>
      <vt:lpstr>Better OCT?</vt:lpstr>
      <vt:lpstr>LP Branching in other cases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 and Parameterized Algorithms</dc:title>
  <dc:creator>Daniel</dc:creator>
  <cp:lastModifiedBy>Daniel</cp:lastModifiedBy>
  <cp:revision>31</cp:revision>
  <dcterms:created xsi:type="dcterms:W3CDTF">2014-08-16T09:47:13Z</dcterms:created>
  <dcterms:modified xsi:type="dcterms:W3CDTF">2014-08-18T12:37:37Z</dcterms:modified>
</cp:coreProperties>
</file>